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9" r:id="rId1"/>
  </p:sldMasterIdLst>
  <p:notesMasterIdLst>
    <p:notesMasterId r:id="rId15"/>
  </p:notesMasterIdLst>
  <p:sldIdLst>
    <p:sldId id="257" r:id="rId2"/>
    <p:sldId id="260" r:id="rId3"/>
    <p:sldId id="311" r:id="rId4"/>
    <p:sldId id="314" r:id="rId5"/>
    <p:sldId id="312" r:id="rId6"/>
    <p:sldId id="315" r:id="rId7"/>
    <p:sldId id="313" r:id="rId8"/>
    <p:sldId id="318" r:id="rId9"/>
    <p:sldId id="319" r:id="rId10"/>
    <p:sldId id="320" r:id="rId11"/>
    <p:sldId id="321" r:id="rId12"/>
    <p:sldId id="323" r:id="rId13"/>
    <p:sldId id="317"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41DC84D-B13F-4D4C-BF98-6FC7A3DEED02}">
  <a:tblStyle styleId="{341DC84D-B13F-4D4C-BF98-6FC7A3DEED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5" autoAdjust="0"/>
  </p:normalViewPr>
  <p:slideViewPr>
    <p:cSldViewPr snapToGrid="0">
      <p:cViewPr varScale="1">
        <p:scale>
          <a:sx n="88" d="100"/>
          <a:sy n="88"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7280695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633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ce885658e4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 name="Google Shape;942;gce885658e4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8487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9622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6887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7256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0312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0460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963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13652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2334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94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278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cec02c6c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cec02c6c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059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96452" y="841772"/>
            <a:ext cx="6751097" cy="1790700"/>
          </a:xfrm>
        </p:spPr>
        <p:txBody>
          <a:bodyPr anchor="b">
            <a:normAutofit/>
          </a:bodyPr>
          <a:lstStyle>
            <a:lvl1pPr algn="ct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196452" y="2701528"/>
            <a:ext cx="6751097"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3/18/2022</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000988"/>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3/18/2022</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096238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492920"/>
            <a:ext cx="7300134" cy="2139553"/>
          </a:xfrm>
        </p:spPr>
        <p:txBody>
          <a:bodyPr anchor="b">
            <a:normAutofit/>
          </a:bodyPr>
          <a:lstStyle>
            <a:lvl1pPr>
              <a:defRPr sz="2550"/>
            </a:lvl1pPr>
          </a:lstStyle>
          <a:p>
            <a:r>
              <a:rPr lang="en-US" smtClean="0"/>
              <a:t>Click to edit Master title style</a:t>
            </a:r>
            <a:endParaRPr lang="en-US" dirty="0"/>
          </a:p>
        </p:txBody>
      </p:sp>
      <p:sp>
        <p:nvSpPr>
          <p:cNvPr id="3" name="Text Placeholder 2"/>
          <p:cNvSpPr>
            <a:spLocks noGrp="1"/>
          </p:cNvSpPr>
          <p:nvPr>
            <p:ph type="body" idx="1"/>
          </p:nvPr>
        </p:nvSpPr>
        <p:spPr>
          <a:xfrm>
            <a:off x="921933" y="2701529"/>
            <a:ext cx="7300134" cy="1125140"/>
          </a:xfrm>
        </p:spPr>
        <p:txBody>
          <a:bodyPr/>
          <a:lstStyle>
            <a:lvl1pPr marL="0" indent="0" algn="ctr">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3/18/2022</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7465982"/>
      </p:ext>
    </p:extLst>
  </p:cSld>
  <p:clrMapOvr>
    <a:masterClrMapping/>
  </p:clrMapOvr>
  <p:hf sldNum="0"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0"/>
            <a:ext cx="7765321" cy="99474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1566240"/>
            <a:ext cx="3829503" cy="27771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1566240"/>
            <a:ext cx="3820616" cy="27771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489630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1"/>
            <a:ext cx="7765321"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6354" y="1566240"/>
            <a:ext cx="3659399" cy="617934"/>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85346" y="2184174"/>
            <a:ext cx="3830406" cy="215922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1502" y="1566240"/>
            <a:ext cx="3649166" cy="617934"/>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184174"/>
            <a:ext cx="3821518" cy="215922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3/18/2022</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182514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3/18/2022</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386054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3/18/2022</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4037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457200"/>
            <a:ext cx="2949178" cy="1771650"/>
          </a:xfrm>
        </p:spPr>
        <p:txBody>
          <a:bodyPr anchor="b">
            <a:normAutofit/>
          </a:bodyPr>
          <a:lstStyle>
            <a:lvl1pPr>
              <a:defRPr sz="2100"/>
            </a:lvl1pPr>
          </a:lstStyle>
          <a:p>
            <a:r>
              <a:rPr lang="en-US" smtClean="0"/>
              <a:t>Click to edit Master title style</a:t>
            </a:r>
            <a:endParaRPr lang="en-US" dirty="0"/>
          </a:p>
        </p:txBody>
      </p:sp>
      <p:sp>
        <p:nvSpPr>
          <p:cNvPr id="3" name="Content Placeholder 2"/>
          <p:cNvSpPr>
            <a:spLocks noGrp="1"/>
          </p:cNvSpPr>
          <p:nvPr>
            <p:ph idx="1"/>
          </p:nvPr>
        </p:nvSpPr>
        <p:spPr>
          <a:xfrm>
            <a:off x="3808548" y="457200"/>
            <a:ext cx="4642119" cy="38862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228850"/>
            <a:ext cx="2949178" cy="211454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199389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457200"/>
            <a:ext cx="4447330" cy="1771650"/>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68603" y="569161"/>
            <a:ext cx="2441517" cy="3662279"/>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85345" y="2228850"/>
            <a:ext cx="4451213" cy="2114550"/>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190561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3217030"/>
            <a:ext cx="7775673" cy="614516"/>
          </a:xfrm>
        </p:spPr>
        <p:txBody>
          <a:bodyPr anchor="b">
            <a:normAutofit/>
          </a:bodyPr>
          <a:lstStyle>
            <a:lvl1pPr>
              <a:defRPr sz="21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465991"/>
            <a:ext cx="7775673" cy="2534801"/>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85346" y="3831546"/>
            <a:ext cx="7774499" cy="511854"/>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846879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457201"/>
            <a:ext cx="7765322" cy="25686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3153615"/>
            <a:ext cx="7765321" cy="1194140"/>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99319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457200"/>
            <a:ext cx="6977064" cy="2244678"/>
          </a:xfrm>
        </p:spPr>
        <p:txBody>
          <a:bodyPr anchor="ctr"/>
          <a:lstStyle>
            <a:lvl1pPr>
              <a:defRPr sz="2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2707524"/>
            <a:ext cx="6564224" cy="320109"/>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85345" y="3153616"/>
            <a:ext cx="7765322" cy="1189785"/>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627459" y="551431"/>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993467" y="222907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70552345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1595207"/>
            <a:ext cx="7766495" cy="1883876"/>
          </a:xfrm>
        </p:spPr>
        <p:txBody>
          <a:bodyPr anchor="b"/>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3487917"/>
            <a:ext cx="7765322"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496448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457201"/>
            <a:ext cx="7765322" cy="994172"/>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1566240"/>
            <a:ext cx="2474217" cy="617479"/>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685346" y="2183718"/>
            <a:ext cx="2474217"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333658" y="1566240"/>
            <a:ext cx="2473919" cy="617478"/>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0" name="Text Placeholder 3"/>
          <p:cNvSpPr>
            <a:spLocks noGrp="1"/>
          </p:cNvSpPr>
          <p:nvPr>
            <p:ph type="body" sz="half" idx="16"/>
          </p:nvPr>
        </p:nvSpPr>
        <p:spPr>
          <a:xfrm>
            <a:off x="3333659" y="2183718"/>
            <a:ext cx="2474866"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979974" y="1566240"/>
            <a:ext cx="2468408" cy="617478"/>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2" name="Text Placeholder 3"/>
          <p:cNvSpPr>
            <a:spLocks noGrp="1"/>
          </p:cNvSpPr>
          <p:nvPr>
            <p:ph type="body" sz="half" idx="17"/>
          </p:nvPr>
        </p:nvSpPr>
        <p:spPr>
          <a:xfrm>
            <a:off x="5982260" y="2183718"/>
            <a:ext cx="2468408"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1652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457201"/>
            <a:ext cx="7765322" cy="99417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3146924"/>
            <a:ext cx="2474216"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819015" y="1724240"/>
            <a:ext cx="2205038"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3579121"/>
            <a:ext cx="2474216" cy="76427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332026" y="3146924"/>
            <a:ext cx="2474237"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1724240"/>
            <a:ext cx="2197894"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3579120"/>
            <a:ext cx="2475252" cy="76427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980067" y="3146924"/>
            <a:ext cx="2467425"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6114603" y="1724240"/>
            <a:ext cx="2199085"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3579121"/>
            <a:ext cx="2470694" cy="76427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3/18/2022</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51327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3/18/2022</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230664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57200"/>
            <a:ext cx="1906993" cy="38862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457200"/>
            <a:ext cx="5744029" cy="3886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3/18/2022</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0906601"/>
      </p:ext>
    </p:extLst>
  </p:cSld>
  <p:clrMapOvr>
    <a:masterClrMapping/>
  </p:clrMapOvr>
  <p:hf sldNum="0" hdr="0" ft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0"/>
        <p:cNvGrpSpPr/>
        <p:nvPr/>
      </p:nvGrpSpPr>
      <p:grpSpPr>
        <a:xfrm>
          <a:off x="0" y="0"/>
          <a:ext cx="0" cy="0"/>
          <a:chOff x="0" y="0"/>
          <a:chExt cx="0" cy="0"/>
        </a:xfrm>
      </p:grpSpPr>
      <p:sp>
        <p:nvSpPr>
          <p:cNvPr id="131" name="Google Shape;131;p4"/>
          <p:cNvSpPr txBox="1">
            <a:spLocks noGrp="1"/>
          </p:cNvSpPr>
          <p:nvPr>
            <p:ph type="title"/>
          </p:nvPr>
        </p:nvSpPr>
        <p:spPr>
          <a:xfrm>
            <a:off x="712350" y="329184"/>
            <a:ext cx="7719300" cy="5727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132" name="Google Shape;132;p4"/>
          <p:cNvSpPr txBox="1">
            <a:spLocks noGrp="1"/>
          </p:cNvSpPr>
          <p:nvPr>
            <p:ph type="subTitle" idx="1"/>
          </p:nvPr>
        </p:nvSpPr>
        <p:spPr>
          <a:xfrm>
            <a:off x="709875" y="1037499"/>
            <a:ext cx="7719300" cy="4003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AutoNum type="arabicPeriod"/>
              <a:defRPr sz="1300"/>
            </a:lvl1pPr>
            <a:lvl2pPr lvl="1">
              <a:spcBef>
                <a:spcPts val="0"/>
              </a:spcBef>
              <a:spcAft>
                <a:spcPts val="0"/>
              </a:spcAft>
              <a:buSzPts val="1600"/>
              <a:buAutoNum type="alphaLcPeriod"/>
              <a:defRPr/>
            </a:lvl2pPr>
            <a:lvl3pPr lvl="2">
              <a:spcBef>
                <a:spcPts val="0"/>
              </a:spcBef>
              <a:spcAft>
                <a:spcPts val="0"/>
              </a:spcAft>
              <a:buSzPts val="1600"/>
              <a:buAutoNum type="romanLcPeriod"/>
              <a:defRPr/>
            </a:lvl3pPr>
            <a:lvl4pPr lvl="3">
              <a:spcBef>
                <a:spcPts val="0"/>
              </a:spcBef>
              <a:spcAft>
                <a:spcPts val="0"/>
              </a:spcAft>
              <a:buSzPts val="1600"/>
              <a:buAutoNum type="arabicPeriod"/>
              <a:defRPr/>
            </a:lvl4pPr>
            <a:lvl5pPr lvl="4">
              <a:spcBef>
                <a:spcPts val="0"/>
              </a:spcBef>
              <a:spcAft>
                <a:spcPts val="0"/>
              </a:spcAft>
              <a:buSzPts val="1600"/>
              <a:buAutoNum type="alphaLcPeriod"/>
              <a:defRPr/>
            </a:lvl5pPr>
            <a:lvl6pPr lvl="5">
              <a:spcBef>
                <a:spcPts val="0"/>
              </a:spcBef>
              <a:spcAft>
                <a:spcPts val="0"/>
              </a:spcAft>
              <a:buSzPts val="1600"/>
              <a:buAutoNum type="romanLcPeriod"/>
              <a:defRPr/>
            </a:lvl6pPr>
            <a:lvl7pPr lvl="6">
              <a:spcBef>
                <a:spcPts val="0"/>
              </a:spcBef>
              <a:spcAft>
                <a:spcPts val="0"/>
              </a:spcAft>
              <a:buSzPts val="1600"/>
              <a:buAutoNum type="arabicPeriod"/>
              <a:defRPr/>
            </a:lvl7pPr>
            <a:lvl8pPr lvl="7">
              <a:spcBef>
                <a:spcPts val="0"/>
              </a:spcBef>
              <a:spcAft>
                <a:spcPts val="0"/>
              </a:spcAft>
              <a:buSzPts val="1600"/>
              <a:buAutoNum type="alphaLcPeriod"/>
              <a:defRPr/>
            </a:lvl8pPr>
            <a:lvl9pPr lvl="8">
              <a:spcBef>
                <a:spcPts val="0"/>
              </a:spcBef>
              <a:spcAft>
                <a:spcPts val="0"/>
              </a:spcAft>
              <a:buSzPts val="1600"/>
              <a:buAutoNum type="romanLcPeriod"/>
              <a:defRPr/>
            </a:lvl9pPr>
          </a:lstStyle>
          <a:p>
            <a:endParaRPr/>
          </a:p>
        </p:txBody>
      </p:sp>
    </p:spTree>
    <p:extLst>
      <p:ext uri="{BB962C8B-B14F-4D97-AF65-F5344CB8AC3E}">
        <p14:creationId xmlns:p14="http://schemas.microsoft.com/office/powerpoint/2010/main" val="4080718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40"/>
        <p:cNvGrpSpPr/>
        <p:nvPr/>
      </p:nvGrpSpPr>
      <p:grpSpPr>
        <a:xfrm>
          <a:off x="0" y="0"/>
          <a:ext cx="0" cy="0"/>
          <a:chOff x="0" y="0"/>
          <a:chExt cx="0" cy="0"/>
        </a:xfrm>
      </p:grpSpPr>
      <p:sp>
        <p:nvSpPr>
          <p:cNvPr id="341" name="Google Shape;341;p13"/>
          <p:cNvSpPr txBox="1">
            <a:spLocks noGrp="1"/>
          </p:cNvSpPr>
          <p:nvPr>
            <p:ph type="title"/>
          </p:nvPr>
        </p:nvSpPr>
        <p:spPr>
          <a:xfrm>
            <a:off x="708600" y="327650"/>
            <a:ext cx="7726800" cy="6594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sz="4000">
                <a:solidFill>
                  <a:srgbClr val="363636"/>
                </a:solidFill>
                <a:latin typeface="Londrina Solid"/>
                <a:ea typeface="Londrina Solid"/>
                <a:cs typeface="Londrina Solid"/>
                <a:sym typeface="Londrina Solid"/>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342" name="Google Shape;342;p13"/>
          <p:cNvSpPr txBox="1">
            <a:spLocks noGrp="1"/>
          </p:cNvSpPr>
          <p:nvPr>
            <p:ph type="subTitle" idx="1"/>
          </p:nvPr>
        </p:nvSpPr>
        <p:spPr>
          <a:xfrm>
            <a:off x="714875" y="3127549"/>
            <a:ext cx="2208000" cy="787800"/>
          </a:xfrm>
          <a:prstGeom prst="rect">
            <a:avLst/>
          </a:prstGeom>
        </p:spPr>
        <p:txBody>
          <a:bodyPr spcFirstLastPara="1" wrap="square" lIns="91425" tIns="91425" rIns="91425" bIns="91425" anchor="t" anchorCtr="0">
            <a:noAutofit/>
          </a:bodyPr>
          <a:lstStyle>
            <a:lvl1pPr lvl="0" algn="ctr" rtl="0">
              <a:lnSpc>
                <a:spcPct val="70000"/>
              </a:lnSpc>
              <a:spcBef>
                <a:spcPts val="0"/>
              </a:spcBef>
              <a:spcAft>
                <a:spcPts val="0"/>
              </a:spcAft>
              <a:buSzPts val="1600"/>
              <a:buNone/>
              <a:defRPr sz="2612">
                <a:solidFill>
                  <a:srgbClr val="363636"/>
                </a:solidFill>
                <a:latin typeface="Londrina Solid"/>
                <a:ea typeface="Londrina Solid"/>
                <a:cs typeface="Londrina Solid"/>
                <a:sym typeface="Londrina Soli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43" name="Google Shape;343;p13"/>
          <p:cNvSpPr txBox="1">
            <a:spLocks noGrp="1"/>
          </p:cNvSpPr>
          <p:nvPr>
            <p:ph type="title" idx="2" hasCustomPrompt="1"/>
          </p:nvPr>
        </p:nvSpPr>
        <p:spPr>
          <a:xfrm>
            <a:off x="714850" y="2470592"/>
            <a:ext cx="2208000" cy="520500"/>
          </a:xfrm>
          <a:prstGeom prst="rect">
            <a:avLst/>
          </a:prstGeom>
        </p:spPr>
        <p:txBody>
          <a:bodyPr spcFirstLastPara="1" wrap="square" lIns="91425" tIns="91425" rIns="91425" bIns="91425" anchor="t" anchorCtr="0">
            <a:noAutofit/>
          </a:bodyPr>
          <a:lstStyle>
            <a:lvl1pPr lvl="0" algn="ctr" rtl="0">
              <a:lnSpc>
                <a:spcPct val="60000"/>
              </a:lnSpc>
              <a:spcBef>
                <a:spcPts val="0"/>
              </a:spcBef>
              <a:spcAft>
                <a:spcPts val="0"/>
              </a:spcAft>
              <a:buClr>
                <a:schemeClr val="accent1"/>
              </a:buClr>
              <a:buSzPts val="4000"/>
              <a:buNone/>
              <a:defRPr sz="5700">
                <a:solidFill>
                  <a:schemeClr val="accent5"/>
                </a:solidFill>
                <a:latin typeface="Londrina Solid"/>
                <a:ea typeface="Londrina Solid"/>
                <a:cs typeface="Londrina Solid"/>
                <a:sym typeface="Londrina Solid"/>
              </a:defRPr>
            </a:lvl1pPr>
            <a:lvl2pPr lvl="1" algn="ctr" rtl="0">
              <a:spcBef>
                <a:spcPts val="0"/>
              </a:spcBef>
              <a:spcAft>
                <a:spcPts val="0"/>
              </a:spcAft>
              <a:buClr>
                <a:schemeClr val="accent1"/>
              </a:buClr>
              <a:buSzPts val="4000"/>
              <a:buNone/>
              <a:defRPr sz="4000">
                <a:solidFill>
                  <a:schemeClr val="accent1"/>
                </a:solidFill>
              </a:defRPr>
            </a:lvl2pPr>
            <a:lvl3pPr lvl="2" algn="ctr" rtl="0">
              <a:spcBef>
                <a:spcPts val="0"/>
              </a:spcBef>
              <a:spcAft>
                <a:spcPts val="0"/>
              </a:spcAft>
              <a:buClr>
                <a:schemeClr val="accent1"/>
              </a:buClr>
              <a:buSzPts val="4000"/>
              <a:buNone/>
              <a:defRPr sz="4000">
                <a:solidFill>
                  <a:schemeClr val="accent1"/>
                </a:solidFill>
              </a:defRPr>
            </a:lvl3pPr>
            <a:lvl4pPr lvl="3" algn="ctr" rtl="0">
              <a:spcBef>
                <a:spcPts val="0"/>
              </a:spcBef>
              <a:spcAft>
                <a:spcPts val="0"/>
              </a:spcAft>
              <a:buClr>
                <a:schemeClr val="accent1"/>
              </a:buClr>
              <a:buSzPts val="4000"/>
              <a:buNone/>
              <a:defRPr sz="4000">
                <a:solidFill>
                  <a:schemeClr val="accent1"/>
                </a:solidFill>
              </a:defRPr>
            </a:lvl4pPr>
            <a:lvl5pPr lvl="4" algn="ctr" rtl="0">
              <a:spcBef>
                <a:spcPts val="0"/>
              </a:spcBef>
              <a:spcAft>
                <a:spcPts val="0"/>
              </a:spcAft>
              <a:buClr>
                <a:schemeClr val="accent1"/>
              </a:buClr>
              <a:buSzPts val="4000"/>
              <a:buNone/>
              <a:defRPr sz="4000">
                <a:solidFill>
                  <a:schemeClr val="accent1"/>
                </a:solidFill>
              </a:defRPr>
            </a:lvl5pPr>
            <a:lvl6pPr lvl="5" algn="ctr" rtl="0">
              <a:spcBef>
                <a:spcPts val="0"/>
              </a:spcBef>
              <a:spcAft>
                <a:spcPts val="0"/>
              </a:spcAft>
              <a:buClr>
                <a:schemeClr val="accent1"/>
              </a:buClr>
              <a:buSzPts val="4000"/>
              <a:buNone/>
              <a:defRPr sz="4000">
                <a:solidFill>
                  <a:schemeClr val="accent1"/>
                </a:solidFill>
              </a:defRPr>
            </a:lvl6pPr>
            <a:lvl7pPr lvl="6" algn="ctr" rtl="0">
              <a:spcBef>
                <a:spcPts val="0"/>
              </a:spcBef>
              <a:spcAft>
                <a:spcPts val="0"/>
              </a:spcAft>
              <a:buClr>
                <a:schemeClr val="accent1"/>
              </a:buClr>
              <a:buSzPts val="4000"/>
              <a:buNone/>
              <a:defRPr sz="4000">
                <a:solidFill>
                  <a:schemeClr val="accent1"/>
                </a:solidFill>
              </a:defRPr>
            </a:lvl7pPr>
            <a:lvl8pPr lvl="7" algn="ctr" rtl="0">
              <a:spcBef>
                <a:spcPts val="0"/>
              </a:spcBef>
              <a:spcAft>
                <a:spcPts val="0"/>
              </a:spcAft>
              <a:buClr>
                <a:schemeClr val="accent1"/>
              </a:buClr>
              <a:buSzPts val="4000"/>
              <a:buNone/>
              <a:defRPr sz="4000">
                <a:solidFill>
                  <a:schemeClr val="accent1"/>
                </a:solidFill>
              </a:defRPr>
            </a:lvl8pPr>
            <a:lvl9pPr lvl="8" algn="ctr" rtl="0">
              <a:spcBef>
                <a:spcPts val="0"/>
              </a:spcBef>
              <a:spcAft>
                <a:spcPts val="0"/>
              </a:spcAft>
              <a:buClr>
                <a:schemeClr val="accent1"/>
              </a:buClr>
              <a:buSzPts val="4000"/>
              <a:buNone/>
              <a:defRPr sz="4000">
                <a:solidFill>
                  <a:schemeClr val="accent1"/>
                </a:solidFill>
              </a:defRPr>
            </a:lvl9pPr>
          </a:lstStyle>
          <a:p>
            <a:r>
              <a:t>xx%</a:t>
            </a:r>
          </a:p>
        </p:txBody>
      </p:sp>
      <p:sp>
        <p:nvSpPr>
          <p:cNvPr id="344" name="Google Shape;344;p13"/>
          <p:cNvSpPr txBox="1">
            <a:spLocks noGrp="1"/>
          </p:cNvSpPr>
          <p:nvPr>
            <p:ph type="subTitle" idx="3"/>
          </p:nvPr>
        </p:nvSpPr>
        <p:spPr>
          <a:xfrm>
            <a:off x="714875" y="3746775"/>
            <a:ext cx="2208000" cy="95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40">
                <a:solidFill>
                  <a:schemeClr val="lt1"/>
                </a:solidFill>
                <a:latin typeface="Palanquin"/>
                <a:ea typeface="Palanquin"/>
                <a:cs typeface="Palanquin"/>
                <a:sym typeface="Palanquin"/>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50" name="Google Shape;350;p13"/>
          <p:cNvSpPr txBox="1">
            <a:spLocks noGrp="1"/>
          </p:cNvSpPr>
          <p:nvPr>
            <p:ph type="subTitle" idx="4"/>
          </p:nvPr>
        </p:nvSpPr>
        <p:spPr>
          <a:xfrm>
            <a:off x="3468013" y="3127549"/>
            <a:ext cx="2208000" cy="787800"/>
          </a:xfrm>
          <a:prstGeom prst="rect">
            <a:avLst/>
          </a:prstGeom>
        </p:spPr>
        <p:txBody>
          <a:bodyPr spcFirstLastPara="1" wrap="square" lIns="91425" tIns="91425" rIns="91425" bIns="91425" anchor="t" anchorCtr="0">
            <a:noAutofit/>
          </a:bodyPr>
          <a:lstStyle>
            <a:lvl1pPr lvl="0" algn="ctr" rtl="0">
              <a:lnSpc>
                <a:spcPct val="70000"/>
              </a:lnSpc>
              <a:spcBef>
                <a:spcPts val="0"/>
              </a:spcBef>
              <a:spcAft>
                <a:spcPts val="0"/>
              </a:spcAft>
              <a:buSzPts val="1600"/>
              <a:buNone/>
              <a:defRPr sz="2612">
                <a:solidFill>
                  <a:srgbClr val="363636"/>
                </a:solidFill>
                <a:latin typeface="Londrina Solid"/>
                <a:ea typeface="Londrina Solid"/>
                <a:cs typeface="Londrina Solid"/>
                <a:sym typeface="Londrina Soli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51" name="Google Shape;351;p13"/>
          <p:cNvSpPr txBox="1">
            <a:spLocks noGrp="1"/>
          </p:cNvSpPr>
          <p:nvPr>
            <p:ph type="title" idx="5" hasCustomPrompt="1"/>
          </p:nvPr>
        </p:nvSpPr>
        <p:spPr>
          <a:xfrm>
            <a:off x="3467988" y="2470592"/>
            <a:ext cx="2208000" cy="520500"/>
          </a:xfrm>
          <a:prstGeom prst="rect">
            <a:avLst/>
          </a:prstGeom>
        </p:spPr>
        <p:txBody>
          <a:bodyPr spcFirstLastPara="1" wrap="square" lIns="91425" tIns="91425" rIns="91425" bIns="91425" anchor="t" anchorCtr="0">
            <a:noAutofit/>
          </a:bodyPr>
          <a:lstStyle>
            <a:lvl1pPr lvl="0" algn="ctr" rtl="0">
              <a:lnSpc>
                <a:spcPct val="60000"/>
              </a:lnSpc>
              <a:spcBef>
                <a:spcPts val="0"/>
              </a:spcBef>
              <a:spcAft>
                <a:spcPts val="0"/>
              </a:spcAft>
              <a:buClr>
                <a:schemeClr val="accent1"/>
              </a:buClr>
              <a:buSzPts val="4000"/>
              <a:buNone/>
              <a:defRPr sz="5700">
                <a:solidFill>
                  <a:schemeClr val="accent5"/>
                </a:solidFill>
                <a:latin typeface="Londrina Solid"/>
                <a:ea typeface="Londrina Solid"/>
                <a:cs typeface="Londrina Solid"/>
                <a:sym typeface="Londrina Solid"/>
              </a:defRPr>
            </a:lvl1pPr>
            <a:lvl2pPr lvl="1" algn="ctr" rtl="0">
              <a:spcBef>
                <a:spcPts val="0"/>
              </a:spcBef>
              <a:spcAft>
                <a:spcPts val="0"/>
              </a:spcAft>
              <a:buClr>
                <a:schemeClr val="accent1"/>
              </a:buClr>
              <a:buSzPts val="4000"/>
              <a:buNone/>
              <a:defRPr sz="4000">
                <a:solidFill>
                  <a:schemeClr val="accent1"/>
                </a:solidFill>
              </a:defRPr>
            </a:lvl2pPr>
            <a:lvl3pPr lvl="2" algn="ctr" rtl="0">
              <a:spcBef>
                <a:spcPts val="0"/>
              </a:spcBef>
              <a:spcAft>
                <a:spcPts val="0"/>
              </a:spcAft>
              <a:buClr>
                <a:schemeClr val="accent1"/>
              </a:buClr>
              <a:buSzPts val="4000"/>
              <a:buNone/>
              <a:defRPr sz="4000">
                <a:solidFill>
                  <a:schemeClr val="accent1"/>
                </a:solidFill>
              </a:defRPr>
            </a:lvl3pPr>
            <a:lvl4pPr lvl="3" algn="ctr" rtl="0">
              <a:spcBef>
                <a:spcPts val="0"/>
              </a:spcBef>
              <a:spcAft>
                <a:spcPts val="0"/>
              </a:spcAft>
              <a:buClr>
                <a:schemeClr val="accent1"/>
              </a:buClr>
              <a:buSzPts val="4000"/>
              <a:buNone/>
              <a:defRPr sz="4000">
                <a:solidFill>
                  <a:schemeClr val="accent1"/>
                </a:solidFill>
              </a:defRPr>
            </a:lvl4pPr>
            <a:lvl5pPr lvl="4" algn="ctr" rtl="0">
              <a:spcBef>
                <a:spcPts val="0"/>
              </a:spcBef>
              <a:spcAft>
                <a:spcPts val="0"/>
              </a:spcAft>
              <a:buClr>
                <a:schemeClr val="accent1"/>
              </a:buClr>
              <a:buSzPts val="4000"/>
              <a:buNone/>
              <a:defRPr sz="4000">
                <a:solidFill>
                  <a:schemeClr val="accent1"/>
                </a:solidFill>
              </a:defRPr>
            </a:lvl5pPr>
            <a:lvl6pPr lvl="5" algn="ctr" rtl="0">
              <a:spcBef>
                <a:spcPts val="0"/>
              </a:spcBef>
              <a:spcAft>
                <a:spcPts val="0"/>
              </a:spcAft>
              <a:buClr>
                <a:schemeClr val="accent1"/>
              </a:buClr>
              <a:buSzPts val="4000"/>
              <a:buNone/>
              <a:defRPr sz="4000">
                <a:solidFill>
                  <a:schemeClr val="accent1"/>
                </a:solidFill>
              </a:defRPr>
            </a:lvl6pPr>
            <a:lvl7pPr lvl="6" algn="ctr" rtl="0">
              <a:spcBef>
                <a:spcPts val="0"/>
              </a:spcBef>
              <a:spcAft>
                <a:spcPts val="0"/>
              </a:spcAft>
              <a:buClr>
                <a:schemeClr val="accent1"/>
              </a:buClr>
              <a:buSzPts val="4000"/>
              <a:buNone/>
              <a:defRPr sz="4000">
                <a:solidFill>
                  <a:schemeClr val="accent1"/>
                </a:solidFill>
              </a:defRPr>
            </a:lvl7pPr>
            <a:lvl8pPr lvl="7" algn="ctr" rtl="0">
              <a:spcBef>
                <a:spcPts val="0"/>
              </a:spcBef>
              <a:spcAft>
                <a:spcPts val="0"/>
              </a:spcAft>
              <a:buClr>
                <a:schemeClr val="accent1"/>
              </a:buClr>
              <a:buSzPts val="4000"/>
              <a:buNone/>
              <a:defRPr sz="4000">
                <a:solidFill>
                  <a:schemeClr val="accent1"/>
                </a:solidFill>
              </a:defRPr>
            </a:lvl8pPr>
            <a:lvl9pPr lvl="8" algn="ctr" rtl="0">
              <a:spcBef>
                <a:spcPts val="0"/>
              </a:spcBef>
              <a:spcAft>
                <a:spcPts val="0"/>
              </a:spcAft>
              <a:buClr>
                <a:schemeClr val="accent1"/>
              </a:buClr>
              <a:buSzPts val="4000"/>
              <a:buNone/>
              <a:defRPr sz="4000">
                <a:solidFill>
                  <a:schemeClr val="accent1"/>
                </a:solidFill>
              </a:defRPr>
            </a:lvl9pPr>
          </a:lstStyle>
          <a:p>
            <a:r>
              <a:t>xx%</a:t>
            </a:r>
          </a:p>
        </p:txBody>
      </p:sp>
      <p:sp>
        <p:nvSpPr>
          <p:cNvPr id="352" name="Google Shape;352;p13"/>
          <p:cNvSpPr txBox="1">
            <a:spLocks noGrp="1"/>
          </p:cNvSpPr>
          <p:nvPr>
            <p:ph type="subTitle" idx="6"/>
          </p:nvPr>
        </p:nvSpPr>
        <p:spPr>
          <a:xfrm>
            <a:off x="3468013" y="3746775"/>
            <a:ext cx="2208000" cy="95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40">
                <a:solidFill>
                  <a:schemeClr val="lt1"/>
                </a:solidFill>
                <a:latin typeface="Palanquin"/>
                <a:ea typeface="Palanquin"/>
                <a:cs typeface="Palanquin"/>
                <a:sym typeface="Palanquin"/>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53" name="Google Shape;353;p13"/>
          <p:cNvSpPr txBox="1">
            <a:spLocks noGrp="1"/>
          </p:cNvSpPr>
          <p:nvPr>
            <p:ph type="subTitle" idx="7"/>
          </p:nvPr>
        </p:nvSpPr>
        <p:spPr>
          <a:xfrm>
            <a:off x="6221163" y="3127549"/>
            <a:ext cx="2208000" cy="787800"/>
          </a:xfrm>
          <a:prstGeom prst="rect">
            <a:avLst/>
          </a:prstGeom>
        </p:spPr>
        <p:txBody>
          <a:bodyPr spcFirstLastPara="1" wrap="square" lIns="91425" tIns="91425" rIns="91425" bIns="91425" anchor="t" anchorCtr="0">
            <a:noAutofit/>
          </a:bodyPr>
          <a:lstStyle>
            <a:lvl1pPr lvl="0" algn="ctr" rtl="0">
              <a:lnSpc>
                <a:spcPct val="70000"/>
              </a:lnSpc>
              <a:spcBef>
                <a:spcPts val="0"/>
              </a:spcBef>
              <a:spcAft>
                <a:spcPts val="0"/>
              </a:spcAft>
              <a:buSzPts val="1600"/>
              <a:buNone/>
              <a:defRPr sz="2612">
                <a:solidFill>
                  <a:srgbClr val="363636"/>
                </a:solidFill>
                <a:latin typeface="Londrina Solid"/>
                <a:ea typeface="Londrina Solid"/>
                <a:cs typeface="Londrina Solid"/>
                <a:sym typeface="Londrina Soli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54" name="Google Shape;354;p13"/>
          <p:cNvSpPr txBox="1">
            <a:spLocks noGrp="1"/>
          </p:cNvSpPr>
          <p:nvPr>
            <p:ph type="title" idx="8" hasCustomPrompt="1"/>
          </p:nvPr>
        </p:nvSpPr>
        <p:spPr>
          <a:xfrm>
            <a:off x="6221138" y="2470592"/>
            <a:ext cx="2208000" cy="520500"/>
          </a:xfrm>
          <a:prstGeom prst="rect">
            <a:avLst/>
          </a:prstGeom>
        </p:spPr>
        <p:txBody>
          <a:bodyPr spcFirstLastPara="1" wrap="square" lIns="91425" tIns="91425" rIns="91425" bIns="91425" anchor="t" anchorCtr="0">
            <a:noAutofit/>
          </a:bodyPr>
          <a:lstStyle>
            <a:lvl1pPr lvl="0" algn="ctr" rtl="0">
              <a:lnSpc>
                <a:spcPct val="60000"/>
              </a:lnSpc>
              <a:spcBef>
                <a:spcPts val="0"/>
              </a:spcBef>
              <a:spcAft>
                <a:spcPts val="0"/>
              </a:spcAft>
              <a:buClr>
                <a:schemeClr val="accent1"/>
              </a:buClr>
              <a:buSzPts val="4000"/>
              <a:buNone/>
              <a:defRPr sz="5700">
                <a:solidFill>
                  <a:schemeClr val="accent5"/>
                </a:solidFill>
                <a:latin typeface="Londrina Solid"/>
                <a:ea typeface="Londrina Solid"/>
                <a:cs typeface="Londrina Solid"/>
                <a:sym typeface="Londrina Solid"/>
              </a:defRPr>
            </a:lvl1pPr>
            <a:lvl2pPr lvl="1" algn="ctr" rtl="0">
              <a:spcBef>
                <a:spcPts val="0"/>
              </a:spcBef>
              <a:spcAft>
                <a:spcPts val="0"/>
              </a:spcAft>
              <a:buClr>
                <a:schemeClr val="accent1"/>
              </a:buClr>
              <a:buSzPts val="4000"/>
              <a:buNone/>
              <a:defRPr sz="4000">
                <a:solidFill>
                  <a:schemeClr val="accent1"/>
                </a:solidFill>
              </a:defRPr>
            </a:lvl2pPr>
            <a:lvl3pPr lvl="2" algn="ctr" rtl="0">
              <a:spcBef>
                <a:spcPts val="0"/>
              </a:spcBef>
              <a:spcAft>
                <a:spcPts val="0"/>
              </a:spcAft>
              <a:buClr>
                <a:schemeClr val="accent1"/>
              </a:buClr>
              <a:buSzPts val="4000"/>
              <a:buNone/>
              <a:defRPr sz="4000">
                <a:solidFill>
                  <a:schemeClr val="accent1"/>
                </a:solidFill>
              </a:defRPr>
            </a:lvl3pPr>
            <a:lvl4pPr lvl="3" algn="ctr" rtl="0">
              <a:spcBef>
                <a:spcPts val="0"/>
              </a:spcBef>
              <a:spcAft>
                <a:spcPts val="0"/>
              </a:spcAft>
              <a:buClr>
                <a:schemeClr val="accent1"/>
              </a:buClr>
              <a:buSzPts val="4000"/>
              <a:buNone/>
              <a:defRPr sz="4000">
                <a:solidFill>
                  <a:schemeClr val="accent1"/>
                </a:solidFill>
              </a:defRPr>
            </a:lvl4pPr>
            <a:lvl5pPr lvl="4" algn="ctr" rtl="0">
              <a:spcBef>
                <a:spcPts val="0"/>
              </a:spcBef>
              <a:spcAft>
                <a:spcPts val="0"/>
              </a:spcAft>
              <a:buClr>
                <a:schemeClr val="accent1"/>
              </a:buClr>
              <a:buSzPts val="4000"/>
              <a:buNone/>
              <a:defRPr sz="4000">
                <a:solidFill>
                  <a:schemeClr val="accent1"/>
                </a:solidFill>
              </a:defRPr>
            </a:lvl5pPr>
            <a:lvl6pPr lvl="5" algn="ctr" rtl="0">
              <a:spcBef>
                <a:spcPts val="0"/>
              </a:spcBef>
              <a:spcAft>
                <a:spcPts val="0"/>
              </a:spcAft>
              <a:buClr>
                <a:schemeClr val="accent1"/>
              </a:buClr>
              <a:buSzPts val="4000"/>
              <a:buNone/>
              <a:defRPr sz="4000">
                <a:solidFill>
                  <a:schemeClr val="accent1"/>
                </a:solidFill>
              </a:defRPr>
            </a:lvl6pPr>
            <a:lvl7pPr lvl="6" algn="ctr" rtl="0">
              <a:spcBef>
                <a:spcPts val="0"/>
              </a:spcBef>
              <a:spcAft>
                <a:spcPts val="0"/>
              </a:spcAft>
              <a:buClr>
                <a:schemeClr val="accent1"/>
              </a:buClr>
              <a:buSzPts val="4000"/>
              <a:buNone/>
              <a:defRPr sz="4000">
                <a:solidFill>
                  <a:schemeClr val="accent1"/>
                </a:solidFill>
              </a:defRPr>
            </a:lvl7pPr>
            <a:lvl8pPr lvl="7" algn="ctr" rtl="0">
              <a:spcBef>
                <a:spcPts val="0"/>
              </a:spcBef>
              <a:spcAft>
                <a:spcPts val="0"/>
              </a:spcAft>
              <a:buClr>
                <a:schemeClr val="accent1"/>
              </a:buClr>
              <a:buSzPts val="4000"/>
              <a:buNone/>
              <a:defRPr sz="4000">
                <a:solidFill>
                  <a:schemeClr val="accent1"/>
                </a:solidFill>
              </a:defRPr>
            </a:lvl8pPr>
            <a:lvl9pPr lvl="8" algn="ctr" rtl="0">
              <a:spcBef>
                <a:spcPts val="0"/>
              </a:spcBef>
              <a:spcAft>
                <a:spcPts val="0"/>
              </a:spcAft>
              <a:buClr>
                <a:schemeClr val="accent1"/>
              </a:buClr>
              <a:buSzPts val="4000"/>
              <a:buNone/>
              <a:defRPr sz="4000">
                <a:solidFill>
                  <a:schemeClr val="accent1"/>
                </a:solidFill>
              </a:defRPr>
            </a:lvl9pPr>
          </a:lstStyle>
          <a:p>
            <a:r>
              <a:t>xx%</a:t>
            </a:r>
          </a:p>
        </p:txBody>
      </p:sp>
      <p:sp>
        <p:nvSpPr>
          <p:cNvPr id="355" name="Google Shape;355;p13"/>
          <p:cNvSpPr txBox="1">
            <a:spLocks noGrp="1"/>
          </p:cNvSpPr>
          <p:nvPr>
            <p:ph type="subTitle" idx="9"/>
          </p:nvPr>
        </p:nvSpPr>
        <p:spPr>
          <a:xfrm>
            <a:off x="6221163" y="3746775"/>
            <a:ext cx="2208000" cy="95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40">
                <a:solidFill>
                  <a:schemeClr val="lt1"/>
                </a:solidFill>
                <a:latin typeface="Palanquin"/>
                <a:ea typeface="Palanquin"/>
                <a:cs typeface="Palanquin"/>
                <a:sym typeface="Palanquin"/>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extLst>
      <p:ext uri="{BB962C8B-B14F-4D97-AF65-F5344CB8AC3E}">
        <p14:creationId xmlns:p14="http://schemas.microsoft.com/office/powerpoint/2010/main" val="899946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457200"/>
            <a:ext cx="7765321" cy="99474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1572048"/>
            <a:ext cx="7765322" cy="277135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4412457"/>
            <a:ext cx="2057400" cy="273844"/>
          </a:xfrm>
          <a:prstGeom prst="rect">
            <a:avLst/>
          </a:prstGeom>
        </p:spPr>
        <p:txBody>
          <a:bodyPr vert="horz" lIns="91440" tIns="45720" rIns="91440" bIns="45720" rtlCol="0" anchor="ctr"/>
          <a:lstStyle>
            <a:lvl1pPr algn="r">
              <a:defRPr sz="750">
                <a:solidFill>
                  <a:schemeClr val="tx1">
                    <a:tint val="75000"/>
                  </a:schemeClr>
                </a:solidFill>
              </a:defRPr>
            </a:lvl1pPr>
          </a:lstStyle>
          <a:p>
            <a:fld id="{2BE451C3-0FF4-47C4-B829-773ADF60F88C}" type="datetimeFigureOut">
              <a:rPr lang="en-US" smtClean="0"/>
              <a:t>3/18/2022</a:t>
            </a:fld>
            <a:endParaRPr lang="en-US" dirty="0"/>
          </a:p>
        </p:txBody>
      </p:sp>
      <p:sp>
        <p:nvSpPr>
          <p:cNvPr id="5" name="Footer Placeholder 4"/>
          <p:cNvSpPr>
            <a:spLocks noGrp="1"/>
          </p:cNvSpPr>
          <p:nvPr>
            <p:ph type="ftr" sz="quarter" idx="3"/>
          </p:nvPr>
        </p:nvSpPr>
        <p:spPr>
          <a:xfrm>
            <a:off x="685346" y="4412457"/>
            <a:ext cx="5004649" cy="273844"/>
          </a:xfrm>
          <a:prstGeom prst="rect">
            <a:avLst/>
          </a:prstGeom>
        </p:spPr>
        <p:txBody>
          <a:bodyPr vert="horz" lIns="91440" tIns="45720" rIns="91440" bIns="45720" rtlCol="0" anchor="ctr"/>
          <a:lstStyle>
            <a:lvl1pPr algn="l">
              <a:defRPr sz="75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7885509" y="4412457"/>
            <a:ext cx="565159" cy="273844"/>
          </a:xfrm>
          <a:prstGeom prst="rect">
            <a:avLst/>
          </a:prstGeom>
        </p:spPr>
        <p:txBody>
          <a:bodyPr vert="horz" lIns="91440" tIns="45720" rIns="91440" bIns="45720" rtlCol="0" anchor="ctr"/>
          <a:lstStyle>
            <a:lvl1pPr algn="r">
              <a:defRPr sz="7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1924749"/>
      </p:ext>
    </p:extLst>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Lst>
  <p:hf sldNum="0" hdr="0" ftr="0" dt="0"/>
  <p:txStyles>
    <p:titleStyle>
      <a:lvl1pPr algn="ctr" defTabSz="685800" rtl="0" eaLnBrk="1" latinLnBrk="0" hangingPunct="1">
        <a:lnSpc>
          <a:spcPct val="90000"/>
        </a:lnSpc>
        <a:spcBef>
          <a:spcPct val="0"/>
        </a:spcBef>
        <a:buNone/>
        <a:defRPr sz="255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effectLst>
            <a:outerShdw blurRad="50800" dist="38100" dir="2700000" algn="tl" rotWithShape="0">
              <a:srgbClr val="000000">
                <a:alpha val="48000"/>
              </a:srgbClr>
            </a:outerShdw>
          </a:effectLst>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effectLst>
            <a:outerShdw blurRad="50800" dist="38100" dir="2700000" algn="tl" rotWithShape="0">
              <a:srgbClr val="000000">
                <a:alpha val="48000"/>
              </a:srgbClr>
            </a:outerShdw>
          </a:effectLst>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1"/>
          </a:solidFill>
          <a:effectLst>
            <a:outerShdw blurRad="50800" dist="38100" dir="2700000" algn="tl" rotWithShape="0">
              <a:srgbClr val="000000">
                <a:alpha val="48000"/>
              </a:srgbClr>
            </a:outerShdw>
          </a:effectLst>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5pPr>
      <a:lvl6pPr marL="18859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2288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7pPr>
      <a:lvl8pPr marL="25717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8pPr>
      <a:lvl9pPr marL="29146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1102658"/>
            <a:ext cx="7719300" cy="14554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cap="none" dirty="0" smtClean="0">
                <a:latin typeface="Verdana" panose="020B0604030504040204" pitchFamily="34" charset="0"/>
                <a:ea typeface="Verdana" panose="020B0604030504040204" pitchFamily="34" charset="0"/>
              </a:rPr>
              <a:t>The Use of Radio </a:t>
            </a:r>
            <a:r>
              <a:rPr lang="en-US" sz="2000" cap="none" dirty="0" err="1" smtClean="0">
                <a:latin typeface="Verdana" panose="020B0604030504040204" pitchFamily="34" charset="0"/>
                <a:ea typeface="Verdana" panose="020B0604030504040204" pitchFamily="34" charset="0"/>
              </a:rPr>
              <a:t>Programmes</a:t>
            </a:r>
            <a:r>
              <a:rPr lang="en-US" sz="2000" cap="none" dirty="0" smtClean="0">
                <a:latin typeface="Verdana" panose="020B0604030504040204" pitchFamily="34" charset="0"/>
                <a:ea typeface="Verdana" panose="020B0604030504040204" pitchFamily="34" charset="0"/>
              </a:rPr>
              <a:t> to Promote Adoption of Climate-Smart Farming Technologies In Kenya. The Case of Migori County</a:t>
            </a:r>
            <a:endParaRPr lang="en-US" sz="2000" cap="none" dirty="0">
              <a:latin typeface="Verdana" panose="020B0604030504040204" pitchFamily="34" charset="0"/>
              <a:ea typeface="Verdana" panose="020B0604030504040204" pitchFamily="34" charset="0"/>
            </a:endParaRPr>
          </a:p>
        </p:txBody>
      </p:sp>
      <p:sp>
        <p:nvSpPr>
          <p:cNvPr id="925" name="Google Shape;925;p36"/>
          <p:cNvSpPr txBox="1">
            <a:spLocks noGrp="1"/>
          </p:cNvSpPr>
          <p:nvPr>
            <p:ph type="subTitle" idx="1"/>
          </p:nvPr>
        </p:nvSpPr>
        <p:spPr>
          <a:xfrm>
            <a:off x="709875" y="2373087"/>
            <a:ext cx="7719300" cy="1831362"/>
          </a:xfrm>
          <a:prstGeom prst="rect">
            <a:avLst/>
          </a:prstGeom>
        </p:spPr>
        <p:txBody>
          <a:bodyPr spcFirstLastPara="1" wrap="square" lIns="91425" tIns="91425" rIns="91425" bIns="91425" anchor="t" anchorCtr="0">
            <a:noAutofit/>
          </a:bodyPr>
          <a:lstStyle/>
          <a:p>
            <a:pPr marL="0" indent="0" algn="ctr">
              <a:buNone/>
            </a:pPr>
            <a:r>
              <a:rPr lang="en-US" sz="2000" dirty="0" smtClean="0">
                <a:solidFill>
                  <a:schemeClr val="accent1"/>
                </a:solidFill>
              </a:rPr>
              <a:t>AFRICA SOCIAL AND BEHAVIOUR CHANGE COMMUNICATION (SBCC) PRESENTATION </a:t>
            </a:r>
          </a:p>
          <a:p>
            <a:pPr marL="0" indent="0" algn="ctr">
              <a:buNone/>
            </a:pPr>
            <a:endParaRPr lang="en-US" sz="2000" dirty="0">
              <a:solidFill>
                <a:schemeClr val="accent6"/>
              </a:solidFill>
            </a:endParaRPr>
          </a:p>
          <a:p>
            <a:pPr marL="0" lvl="0" indent="0" algn="ctr">
              <a:buNone/>
            </a:pPr>
            <a:r>
              <a:rPr lang="en-US" sz="2400" dirty="0" smtClean="0"/>
              <a:t>Enock Mac’Ouma</a:t>
            </a:r>
            <a:endParaRPr lang="en-US" sz="2400" dirty="0"/>
          </a:p>
          <a:p>
            <a:pPr marL="0" lvl="0" indent="0" algn="l" rtl="0">
              <a:spcBef>
                <a:spcPts val="0"/>
              </a:spcBef>
              <a:spcAft>
                <a:spcPts val="0"/>
              </a:spcAft>
              <a:buNone/>
            </a:pPr>
            <a:endParaRPr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39"/>
          <p:cNvSpPr txBox="1">
            <a:spLocks noGrp="1"/>
          </p:cNvSpPr>
          <p:nvPr>
            <p:ph type="title"/>
          </p:nvPr>
        </p:nvSpPr>
        <p:spPr>
          <a:xfrm>
            <a:off x="708600" y="217714"/>
            <a:ext cx="7726800" cy="64225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cap="none" dirty="0" smtClean="0">
                <a:solidFill>
                  <a:schemeClr val="tx1"/>
                </a:solidFill>
                <a:latin typeface="+mj-lt"/>
              </a:rPr>
              <a:t>Presentation Outline</a:t>
            </a:r>
            <a:endParaRPr lang="en-US" cap="none" dirty="0">
              <a:solidFill>
                <a:schemeClr val="tx1"/>
              </a:solidFill>
              <a:latin typeface="+mj-lt"/>
            </a:endParaRPr>
          </a:p>
        </p:txBody>
      </p:sp>
      <p:sp>
        <p:nvSpPr>
          <p:cNvPr id="947" name="Google Shape;947;p39"/>
          <p:cNvSpPr txBox="1">
            <a:spLocks noGrp="1"/>
          </p:cNvSpPr>
          <p:nvPr>
            <p:ph type="subTitle" idx="1"/>
          </p:nvPr>
        </p:nvSpPr>
        <p:spPr>
          <a:xfrm>
            <a:off x="562088" y="859971"/>
            <a:ext cx="5033169" cy="3929743"/>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600" dirty="0" smtClean="0">
                <a:solidFill>
                  <a:schemeClr val="tx1"/>
                </a:solidFill>
              </a:rPr>
              <a:t>Background on the case study site</a:t>
            </a:r>
          </a:p>
          <a:p>
            <a:pPr marL="0" indent="0" algn="l">
              <a:lnSpc>
                <a:spcPct val="100000"/>
              </a:lnSpc>
              <a:spcAft>
                <a:spcPts val="1200"/>
              </a:spcAft>
            </a:pPr>
            <a:r>
              <a:rPr lang="en" sz="1600" dirty="0">
                <a:solidFill>
                  <a:schemeClr val="tx1"/>
                </a:solidFill>
              </a:rPr>
              <a:t>Highlights of the Background </a:t>
            </a:r>
            <a:r>
              <a:rPr lang="en" sz="1600" dirty="0" smtClean="0">
                <a:solidFill>
                  <a:schemeClr val="tx1"/>
                </a:solidFill>
              </a:rPr>
              <a:t>Chapter</a:t>
            </a:r>
          </a:p>
          <a:p>
            <a:pPr marL="0" indent="0" algn="l">
              <a:lnSpc>
                <a:spcPct val="100000"/>
              </a:lnSpc>
              <a:spcAft>
                <a:spcPts val="1200"/>
              </a:spcAft>
            </a:pPr>
            <a:r>
              <a:rPr lang="en" sz="1600" dirty="0" smtClean="0">
                <a:solidFill>
                  <a:schemeClr val="tx1"/>
                </a:solidFill>
              </a:rPr>
              <a:t>Key challenges</a:t>
            </a:r>
          </a:p>
          <a:p>
            <a:pPr marL="0" indent="0" algn="l">
              <a:lnSpc>
                <a:spcPct val="100000"/>
              </a:lnSpc>
              <a:spcAft>
                <a:spcPts val="1200"/>
              </a:spcAft>
            </a:pPr>
            <a:r>
              <a:rPr lang="en" sz="1600" dirty="0" smtClean="0">
                <a:solidFill>
                  <a:schemeClr val="tx1"/>
                </a:solidFill>
              </a:rPr>
              <a:t>Highlights of the literature review chapter</a:t>
            </a:r>
          </a:p>
          <a:p>
            <a:pPr marL="0" lvl="0" indent="0" algn="l" rtl="0">
              <a:lnSpc>
                <a:spcPct val="100000"/>
              </a:lnSpc>
              <a:spcBef>
                <a:spcPts val="0"/>
              </a:spcBef>
              <a:spcAft>
                <a:spcPts val="1200"/>
              </a:spcAft>
              <a:buNone/>
            </a:pPr>
            <a:r>
              <a:rPr lang="en" sz="1600" dirty="0" smtClean="0">
                <a:solidFill>
                  <a:schemeClr val="tx1"/>
                </a:solidFill>
              </a:rPr>
              <a:t>The aim, goal and objectives</a:t>
            </a:r>
          </a:p>
          <a:p>
            <a:pPr marL="0" lvl="0" indent="0" algn="l" rtl="0">
              <a:lnSpc>
                <a:spcPct val="100000"/>
              </a:lnSpc>
              <a:spcBef>
                <a:spcPts val="0"/>
              </a:spcBef>
              <a:spcAft>
                <a:spcPts val="1200"/>
              </a:spcAft>
              <a:buNone/>
            </a:pPr>
            <a:r>
              <a:rPr lang="en" sz="1600" dirty="0" smtClean="0">
                <a:solidFill>
                  <a:schemeClr val="tx1"/>
                </a:solidFill>
              </a:rPr>
              <a:t>Theoretical underpinning</a:t>
            </a:r>
          </a:p>
          <a:p>
            <a:pPr marL="0" lvl="0" indent="0" algn="l" rtl="0">
              <a:lnSpc>
                <a:spcPct val="100000"/>
              </a:lnSpc>
              <a:spcBef>
                <a:spcPts val="0"/>
              </a:spcBef>
              <a:spcAft>
                <a:spcPts val="1200"/>
              </a:spcAft>
              <a:buNone/>
            </a:pPr>
            <a:r>
              <a:rPr lang="en" sz="1600" dirty="0" smtClean="0">
                <a:solidFill>
                  <a:schemeClr val="tx1"/>
                </a:solidFill>
              </a:rPr>
              <a:t>Methodology</a:t>
            </a:r>
          </a:p>
          <a:p>
            <a:pPr marL="0" lvl="0" indent="0" algn="l" rtl="0">
              <a:lnSpc>
                <a:spcPct val="100000"/>
              </a:lnSpc>
              <a:spcBef>
                <a:spcPts val="0"/>
              </a:spcBef>
              <a:spcAft>
                <a:spcPts val="1200"/>
              </a:spcAft>
              <a:buNone/>
            </a:pPr>
            <a:r>
              <a:rPr lang="en" sz="1600" dirty="0" smtClean="0">
                <a:solidFill>
                  <a:schemeClr val="tx1"/>
                </a:solidFill>
              </a:rPr>
              <a:t>Partner organizations</a:t>
            </a:r>
          </a:p>
          <a:p>
            <a:pPr marL="0" lvl="0" indent="0" algn="l" rtl="0">
              <a:lnSpc>
                <a:spcPct val="100000"/>
              </a:lnSpc>
              <a:spcBef>
                <a:spcPts val="0"/>
              </a:spcBef>
              <a:spcAft>
                <a:spcPts val="1200"/>
              </a:spcAft>
              <a:buNone/>
            </a:pPr>
            <a:r>
              <a:rPr lang="en" sz="1600" dirty="0" smtClean="0">
                <a:solidFill>
                  <a:schemeClr val="tx1"/>
                </a:solidFill>
              </a:rPr>
              <a:t>What the research aims to achieve</a:t>
            </a:r>
            <a:endParaRPr lang="en-US" sz="1600" dirty="0">
              <a:solidFill>
                <a:schemeClr val="tx1"/>
              </a:solidFill>
            </a:endParaRPr>
          </a:p>
        </p:txBody>
      </p:sp>
      <p:pic>
        <p:nvPicPr>
          <p:cNvPr id="4" name="Picture Placeholder 10" descr="A plant in a garden&#10;&#10;Description automatically generated">
            <a:extLst>
              <a:ext uri="{FF2B5EF4-FFF2-40B4-BE49-F238E27FC236}"/>
            </a:extLst>
          </p:cNvPr>
          <p:cNvPicPr>
            <a:picLocks noChangeAspect="1"/>
          </p:cNvPicPr>
          <p:nvPr/>
        </p:nvPicPr>
        <p:blipFill>
          <a:blip r:embed="rId3" cstate="print">
            <a:extLst/>
          </a:blip>
          <a:srcRect l="30699" r="30699"/>
          <a:stretch>
            <a:fillRect/>
          </a:stretch>
        </p:blipFill>
        <p:spPr>
          <a:xfrm>
            <a:off x="5595257" y="859971"/>
            <a:ext cx="3222172" cy="392974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pic>
        <p:nvPicPr>
          <p:cNvPr id="2054" name="Picture 6" descr="County Map – MIGORI COUNTY ASSEMB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486" y="283030"/>
            <a:ext cx="4256313" cy="46699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0114" y="4354286"/>
            <a:ext cx="1665515" cy="338554"/>
          </a:xfrm>
          <a:prstGeom prst="rect">
            <a:avLst/>
          </a:prstGeom>
          <a:noFill/>
        </p:spPr>
        <p:txBody>
          <a:bodyPr wrap="square" rtlCol="0">
            <a:spAutoFit/>
          </a:bodyPr>
          <a:lstStyle/>
          <a:p>
            <a:r>
              <a:rPr lang="en-US" sz="1600" b="1" dirty="0" smtClean="0"/>
              <a:t>Migori County</a:t>
            </a:r>
            <a:endParaRPr lang="en-US" sz="1600" b="1" dirty="0"/>
          </a:p>
        </p:txBody>
      </p:sp>
      <p:pic>
        <p:nvPicPr>
          <p:cNvPr id="1026" name="Picture 2" descr="Counties in Keny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83030"/>
            <a:ext cx="4484914" cy="46699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775857" y="4418817"/>
            <a:ext cx="4103915" cy="307777"/>
          </a:xfrm>
          <a:prstGeom prst="rect">
            <a:avLst/>
          </a:prstGeom>
          <a:noFill/>
        </p:spPr>
        <p:txBody>
          <a:bodyPr wrap="square" rtlCol="0">
            <a:spAutoFit/>
          </a:bodyPr>
          <a:lstStyle/>
          <a:p>
            <a:r>
              <a:rPr lang="en-US" b="1" dirty="0" smtClean="0"/>
              <a:t>Source: Migori County assembly website</a:t>
            </a:r>
            <a:endParaRPr lang="en-US" b="1" dirty="0"/>
          </a:p>
        </p:txBody>
      </p:sp>
    </p:spTree>
    <p:extLst>
      <p:ext uri="{BB962C8B-B14F-4D97-AF65-F5344CB8AC3E}">
        <p14:creationId xmlns:p14="http://schemas.microsoft.com/office/powerpoint/2010/main" val="2606666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108857"/>
            <a:ext cx="7719300" cy="51162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cap="none" dirty="0" smtClean="0"/>
              <a:t>The Background Chapter</a:t>
            </a:r>
            <a:endParaRPr lang="en-US" sz="2400" cap="none" dirty="0"/>
          </a:p>
        </p:txBody>
      </p:sp>
      <p:sp>
        <p:nvSpPr>
          <p:cNvPr id="925" name="Google Shape;925;p36"/>
          <p:cNvSpPr txBox="1">
            <a:spLocks noGrp="1"/>
          </p:cNvSpPr>
          <p:nvPr>
            <p:ph type="subTitle" idx="1"/>
          </p:nvPr>
        </p:nvSpPr>
        <p:spPr>
          <a:xfrm>
            <a:off x="709875" y="783771"/>
            <a:ext cx="7719300" cy="3833053"/>
          </a:xfrm>
          <a:prstGeom prst="rect">
            <a:avLst/>
          </a:prstGeom>
        </p:spPr>
        <p:txBody>
          <a:bodyPr spcFirstLastPara="1" wrap="square" lIns="91425" tIns="91425" rIns="91425" bIns="91425" anchor="t" anchorCtr="0">
            <a:noAutofit/>
          </a:bodyPr>
          <a:lstStyle/>
          <a:p>
            <a:pPr marL="285750" indent="-285750">
              <a:buFont typeface="Wingdings" panose="05000000000000000000" pitchFamily="2" charset="2"/>
              <a:buChar char="v"/>
            </a:pPr>
            <a:r>
              <a:rPr lang="en-US" sz="1600" dirty="0"/>
              <a:t>Migori County is </a:t>
            </a:r>
            <a:r>
              <a:rPr lang="en-US" sz="1600" dirty="0" smtClean="0"/>
              <a:t>situated in the former Nyanza Province in Western Kenya and became an administrative unit through the Constitution of Kenya (2010)</a:t>
            </a:r>
          </a:p>
          <a:p>
            <a:pPr marL="285750" indent="-285750">
              <a:buFont typeface="Wingdings" panose="05000000000000000000" pitchFamily="2" charset="2"/>
              <a:buChar char="v"/>
            </a:pPr>
            <a:r>
              <a:rPr lang="en-US" sz="1600" dirty="0" smtClean="0"/>
              <a:t>The County is further divided into smaller administrative units known as sub-counties namely. The sub-counties are: Awendo, Kuria East, Kuria West, Rongo, Suna East, Suna-West, Nyatike and Uriri</a:t>
            </a:r>
          </a:p>
          <a:p>
            <a:pPr marL="285750" indent="-285750">
              <a:buFont typeface="Wingdings" panose="05000000000000000000" pitchFamily="2" charset="2"/>
              <a:buChar char="v"/>
            </a:pPr>
            <a:r>
              <a:rPr lang="en-US" sz="1600" dirty="0" smtClean="0"/>
              <a:t>The County is multi-cultural with several Indigenous  languages spoken (Luo, Suba, Kuria, Luhya, Kiswahili) (</a:t>
            </a:r>
            <a:r>
              <a:rPr lang="en-US" sz="1600" dirty="0" err="1" smtClean="0"/>
              <a:t>Sangili</a:t>
            </a:r>
            <a:r>
              <a:rPr lang="en-US" sz="1600" dirty="0" smtClean="0"/>
              <a:t> et.al, 2017)</a:t>
            </a:r>
          </a:p>
          <a:p>
            <a:pPr marL="285750" indent="-285750">
              <a:buFont typeface="Wingdings" panose="05000000000000000000" pitchFamily="2" charset="2"/>
              <a:buChar char="v"/>
            </a:pPr>
            <a:r>
              <a:rPr lang="en-US" sz="1600" dirty="0" smtClean="0"/>
              <a:t>It has a population of 1,160,000 which is expected to grow to 1,680,450 by the year 2030 (Kenya National Bureau of Statistics, 2019)</a:t>
            </a:r>
          </a:p>
          <a:p>
            <a:pPr marL="285750" indent="-285750">
              <a:buFont typeface="Wingdings" panose="05000000000000000000" pitchFamily="2" charset="2"/>
              <a:buChar char="v"/>
            </a:pPr>
            <a:r>
              <a:rPr lang="en-US" sz="1600" dirty="0" smtClean="0"/>
              <a:t>It’s creation is entrenched in the County Government Act (of Kenya) 2012</a:t>
            </a:r>
          </a:p>
          <a:p>
            <a:pPr marL="285750" indent="-285750">
              <a:buFont typeface="Wingdings" panose="05000000000000000000" pitchFamily="2" charset="2"/>
              <a:buChar char="v"/>
            </a:pPr>
            <a:r>
              <a:rPr lang="en-US" sz="1600" dirty="0" smtClean="0"/>
              <a:t>Crop production, fishing and cattle rearing are the main economic activities</a:t>
            </a:r>
          </a:p>
          <a:p>
            <a:pPr marL="285750" indent="-285750">
              <a:buFont typeface="Wingdings" panose="05000000000000000000" pitchFamily="2" charset="2"/>
              <a:buChar char="v"/>
            </a:pPr>
            <a:r>
              <a:rPr lang="en-US" sz="1600" dirty="0" smtClean="0"/>
              <a:t>Farmers are not able to produce enough food to feed a growing population</a:t>
            </a:r>
          </a:p>
          <a:p>
            <a:pPr marL="0" indent="0">
              <a:buNone/>
            </a:pPr>
            <a:endParaRPr lang="en-US" sz="1600" dirty="0"/>
          </a:p>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3812996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370114"/>
            <a:ext cx="7719300" cy="76648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The Key Challenges In Migori</a:t>
            </a:r>
            <a:endParaRPr lang="en-US" sz="3200" cap="none" dirty="0"/>
          </a:p>
        </p:txBody>
      </p:sp>
      <p:sp>
        <p:nvSpPr>
          <p:cNvPr id="925" name="Google Shape;925;p36"/>
          <p:cNvSpPr txBox="1">
            <a:spLocks noGrp="1"/>
          </p:cNvSpPr>
          <p:nvPr>
            <p:ph type="subTitle" idx="1"/>
          </p:nvPr>
        </p:nvSpPr>
        <p:spPr>
          <a:xfrm>
            <a:off x="709875" y="1037500"/>
            <a:ext cx="7719300" cy="3166948"/>
          </a:xfrm>
          <a:prstGeom prst="rect">
            <a:avLst/>
          </a:prstGeom>
        </p:spPr>
        <p:txBody>
          <a:bodyPr spcFirstLastPara="1" wrap="square" lIns="91425" tIns="91425" rIns="91425" bIns="91425" anchor="t" anchorCtr="0">
            <a:noAutofit/>
          </a:bodyPr>
          <a:lstStyle/>
          <a:p>
            <a:pPr marL="0" indent="0">
              <a:buNone/>
            </a:pPr>
            <a:endParaRPr lang="en-US" sz="1600" dirty="0"/>
          </a:p>
          <a:p>
            <a:pPr marL="0" indent="0">
              <a:buNone/>
            </a:pPr>
            <a:endParaRPr lang="en-US" sz="2400" dirty="0"/>
          </a:p>
          <a:p>
            <a:pPr marL="0" lvl="0" indent="0" algn="l" rtl="0">
              <a:spcBef>
                <a:spcPts val="0"/>
              </a:spcBef>
              <a:spcAft>
                <a:spcPts val="0"/>
              </a:spcAft>
              <a:buNone/>
            </a:pPr>
            <a:endParaRPr sz="2400" dirty="0"/>
          </a:p>
        </p:txBody>
      </p:sp>
      <p:sp>
        <p:nvSpPr>
          <p:cNvPr id="5" name="Google Shape;949;p39"/>
          <p:cNvSpPr txBox="1">
            <a:spLocks/>
          </p:cNvSpPr>
          <p:nvPr/>
        </p:nvSpPr>
        <p:spPr>
          <a:xfrm>
            <a:off x="3467988" y="1541929"/>
            <a:ext cx="2208000" cy="56477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 sz="4000" dirty="0">
              <a:solidFill>
                <a:schemeClr val="bg2"/>
              </a:solidFill>
            </a:endParaRPr>
          </a:p>
        </p:txBody>
      </p:sp>
      <p:sp>
        <p:nvSpPr>
          <p:cNvPr id="7" name="Google Shape;945;p39"/>
          <p:cNvSpPr txBox="1">
            <a:spLocks/>
          </p:cNvSpPr>
          <p:nvPr/>
        </p:nvSpPr>
        <p:spPr>
          <a:xfrm>
            <a:off x="708600" y="1244327"/>
            <a:ext cx="2542600" cy="8623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lt1"/>
              </a:buClr>
              <a:buSzPts val="1300"/>
              <a:buFont typeface="Palanquin"/>
              <a:buAutoNum type="arabicPeriod"/>
              <a:defRPr sz="1300" b="0" i="0" u="none" strike="noStrike" cap="none">
                <a:solidFill>
                  <a:schemeClr val="lt1"/>
                </a:solidFill>
                <a:latin typeface="Palanquin"/>
                <a:ea typeface="Palanquin"/>
                <a:cs typeface="Palanquin"/>
                <a:sym typeface="Palanquin"/>
              </a:defRPr>
            </a:lvl1pPr>
            <a:lvl2pPr marL="914400" marR="0" lvl="1"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2pPr>
            <a:lvl3pPr marL="1371600" marR="0" lvl="2"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3pPr>
            <a:lvl4pPr marL="1828800" marR="0" lvl="3" indent="-330200" algn="l" rtl="0">
              <a:lnSpc>
                <a:spcPct val="115000"/>
              </a:lnSpc>
              <a:spcBef>
                <a:spcPts val="0"/>
              </a:spcBef>
              <a:spcAft>
                <a:spcPts val="0"/>
              </a:spcAft>
              <a:buClr>
                <a:schemeClr val="lt1"/>
              </a:buClr>
              <a:buSzPts val="1600"/>
              <a:buFont typeface="Palanquin"/>
              <a:buAutoNum type="arabicPeriod"/>
              <a:defRPr sz="1600" b="0" i="0" u="none" strike="noStrike" cap="none">
                <a:solidFill>
                  <a:schemeClr val="lt1"/>
                </a:solidFill>
                <a:latin typeface="Palanquin"/>
                <a:ea typeface="Palanquin"/>
                <a:cs typeface="Palanquin"/>
                <a:sym typeface="Palanquin"/>
              </a:defRPr>
            </a:lvl4pPr>
            <a:lvl5pPr marL="2286000" marR="0" lvl="4"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5pPr>
            <a:lvl6pPr marL="2743200" marR="0" lvl="5"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6pPr>
            <a:lvl7pPr marL="3200400" marR="0" lvl="6" indent="-330200" algn="l" rtl="0">
              <a:lnSpc>
                <a:spcPct val="115000"/>
              </a:lnSpc>
              <a:spcBef>
                <a:spcPts val="0"/>
              </a:spcBef>
              <a:spcAft>
                <a:spcPts val="0"/>
              </a:spcAft>
              <a:buClr>
                <a:schemeClr val="lt1"/>
              </a:buClr>
              <a:buSzPts val="1600"/>
              <a:buFont typeface="Palanquin"/>
              <a:buAutoNum type="arabicPeriod"/>
              <a:defRPr sz="1600" b="0" i="0" u="none" strike="noStrike" cap="none">
                <a:solidFill>
                  <a:schemeClr val="lt1"/>
                </a:solidFill>
                <a:latin typeface="Palanquin"/>
                <a:ea typeface="Palanquin"/>
                <a:cs typeface="Palanquin"/>
                <a:sym typeface="Palanquin"/>
              </a:defRPr>
            </a:lvl7pPr>
            <a:lvl8pPr marL="3657600" marR="0" lvl="7"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8pPr>
            <a:lvl9pPr marL="4114800" marR="0" lvl="8"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9pPr>
          </a:lstStyle>
          <a:p>
            <a:pPr marL="0" indent="0" algn="ctr">
              <a:spcAft>
                <a:spcPts val="1200"/>
              </a:spcAft>
              <a:buFont typeface="Palanquin"/>
              <a:buNone/>
            </a:pPr>
            <a:r>
              <a:rPr lang="en-US" sz="2000" dirty="0" smtClean="0">
                <a:solidFill>
                  <a:schemeClr val="tx1"/>
                </a:solidFill>
              </a:rPr>
              <a:t>Climate change</a:t>
            </a:r>
            <a:endParaRPr lang="en-US" sz="2000" dirty="0">
              <a:solidFill>
                <a:schemeClr val="tx1"/>
              </a:solidFill>
            </a:endParaRPr>
          </a:p>
        </p:txBody>
      </p:sp>
      <p:sp>
        <p:nvSpPr>
          <p:cNvPr id="8" name="Google Shape;948;p39"/>
          <p:cNvSpPr txBox="1">
            <a:spLocks/>
          </p:cNvSpPr>
          <p:nvPr/>
        </p:nvSpPr>
        <p:spPr>
          <a:xfrm>
            <a:off x="3251200" y="1244327"/>
            <a:ext cx="2674471" cy="86237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200"/>
              </a:spcAft>
            </a:pPr>
            <a:r>
              <a:rPr lang="en-US" sz="2000" dirty="0" smtClean="0">
                <a:solidFill>
                  <a:schemeClr val="tx1"/>
                </a:solidFill>
              </a:rPr>
              <a:t>Hunger</a:t>
            </a:r>
            <a:r>
              <a:rPr lang="en-US" sz="2000" dirty="0" smtClean="0">
                <a:solidFill>
                  <a:schemeClr val="bg1"/>
                </a:solidFill>
              </a:rPr>
              <a:t> </a:t>
            </a:r>
            <a:r>
              <a:rPr lang="en-US" sz="2000" dirty="0" smtClean="0">
                <a:solidFill>
                  <a:schemeClr val="tx1"/>
                </a:solidFill>
              </a:rPr>
              <a:t>&amp;</a:t>
            </a:r>
            <a:r>
              <a:rPr lang="en-US" sz="2000" dirty="0" smtClean="0">
                <a:solidFill>
                  <a:schemeClr val="bg1"/>
                </a:solidFill>
              </a:rPr>
              <a:t> </a:t>
            </a:r>
            <a:r>
              <a:rPr lang="en-US" sz="2000" dirty="0" smtClean="0">
                <a:solidFill>
                  <a:schemeClr val="tx1"/>
                </a:solidFill>
              </a:rPr>
              <a:t>malnutrition</a:t>
            </a:r>
            <a:endParaRPr lang="en-US" sz="2000" dirty="0">
              <a:solidFill>
                <a:schemeClr val="tx1"/>
              </a:solidFill>
            </a:endParaRPr>
          </a:p>
        </p:txBody>
      </p:sp>
      <p:sp>
        <p:nvSpPr>
          <p:cNvPr id="9" name="Google Shape;951;p39"/>
          <p:cNvSpPr txBox="1">
            <a:spLocks/>
          </p:cNvSpPr>
          <p:nvPr/>
        </p:nvSpPr>
        <p:spPr>
          <a:xfrm>
            <a:off x="6613235" y="1244327"/>
            <a:ext cx="1625601" cy="53004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200"/>
              </a:spcAft>
            </a:pPr>
            <a:r>
              <a:rPr lang="en-US" sz="2000" dirty="0" smtClean="0">
                <a:solidFill>
                  <a:schemeClr val="tx1"/>
                </a:solidFill>
              </a:rPr>
              <a:t>Poverty</a:t>
            </a:r>
            <a:endParaRPr lang="en-US" sz="2000" dirty="0">
              <a:solidFill>
                <a:schemeClr val="tx1"/>
              </a:solidFill>
            </a:endParaRPr>
          </a:p>
        </p:txBody>
      </p:sp>
      <p:sp>
        <p:nvSpPr>
          <p:cNvPr id="10" name="Google Shape;947;p39"/>
          <p:cNvSpPr txBox="1">
            <a:spLocks/>
          </p:cNvSpPr>
          <p:nvPr/>
        </p:nvSpPr>
        <p:spPr>
          <a:xfrm>
            <a:off x="714875" y="2106707"/>
            <a:ext cx="2208000" cy="1692408"/>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200"/>
              </a:spcAft>
            </a:pPr>
            <a:r>
              <a:rPr lang="en-US" sz="2000" dirty="0" smtClean="0">
                <a:solidFill>
                  <a:schemeClr val="accent1"/>
                </a:solidFill>
              </a:rPr>
              <a:t>Unreliable rainfall patterns, severe drought and flash floods</a:t>
            </a:r>
            <a:endParaRPr lang="en-US" sz="2000" dirty="0">
              <a:solidFill>
                <a:schemeClr val="accent1"/>
              </a:solidFill>
            </a:endParaRPr>
          </a:p>
        </p:txBody>
      </p:sp>
      <p:sp>
        <p:nvSpPr>
          <p:cNvPr id="11" name="Google Shape;950;p39"/>
          <p:cNvSpPr txBox="1">
            <a:spLocks/>
          </p:cNvSpPr>
          <p:nvPr/>
        </p:nvSpPr>
        <p:spPr>
          <a:xfrm>
            <a:off x="3251188" y="2106705"/>
            <a:ext cx="2674483" cy="220547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200"/>
              </a:spcAft>
            </a:pPr>
            <a:r>
              <a:rPr lang="en-US" sz="2000" dirty="0" smtClean="0">
                <a:solidFill>
                  <a:schemeClr val="accent1"/>
                </a:solidFill>
              </a:rPr>
              <a:t>49 % of Migori population are vulnerable to hunger while child malnutrition is at 69% (Onyango &amp; </a:t>
            </a:r>
            <a:r>
              <a:rPr lang="en-US" sz="2000" dirty="0" err="1" smtClean="0">
                <a:solidFill>
                  <a:schemeClr val="accent1"/>
                </a:solidFill>
              </a:rPr>
              <a:t>Obade</a:t>
            </a:r>
            <a:r>
              <a:rPr lang="en-US" sz="2000" dirty="0" smtClean="0">
                <a:solidFill>
                  <a:schemeClr val="accent1"/>
                </a:solidFill>
              </a:rPr>
              <a:t>, 2017)</a:t>
            </a:r>
            <a:endParaRPr lang="en-US" sz="2000" dirty="0">
              <a:solidFill>
                <a:schemeClr val="accent1"/>
              </a:solidFill>
            </a:endParaRPr>
          </a:p>
        </p:txBody>
      </p:sp>
      <p:sp>
        <p:nvSpPr>
          <p:cNvPr id="12" name="Google Shape;953;p39"/>
          <p:cNvSpPr txBox="1">
            <a:spLocks/>
          </p:cNvSpPr>
          <p:nvPr/>
        </p:nvSpPr>
        <p:spPr>
          <a:xfrm>
            <a:off x="6221163" y="2106706"/>
            <a:ext cx="2208000" cy="169240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200"/>
              </a:spcAft>
            </a:pPr>
            <a:r>
              <a:rPr lang="en-US" sz="1800" dirty="0" smtClean="0">
                <a:solidFill>
                  <a:schemeClr val="accent1"/>
                </a:solidFill>
              </a:rPr>
              <a:t>41% of Migori population are poor (Onyango &amp; Obade, 2017)</a:t>
            </a:r>
            <a:endParaRPr lang="en-US" sz="1800" dirty="0">
              <a:solidFill>
                <a:schemeClr val="accent1"/>
              </a:solidFill>
            </a:endParaRPr>
          </a:p>
        </p:txBody>
      </p:sp>
    </p:spTree>
    <p:extLst>
      <p:ext uri="{BB962C8B-B14F-4D97-AF65-F5344CB8AC3E}">
        <p14:creationId xmlns:p14="http://schemas.microsoft.com/office/powerpoint/2010/main" val="3017644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152400"/>
            <a:ext cx="7719300" cy="46808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cap="none" dirty="0" smtClean="0"/>
              <a:t>The Literature Review Chapter</a:t>
            </a:r>
            <a:endParaRPr lang="en-US" sz="2000" cap="none" dirty="0"/>
          </a:p>
        </p:txBody>
      </p:sp>
      <p:sp>
        <p:nvSpPr>
          <p:cNvPr id="925" name="Google Shape;925;p36"/>
          <p:cNvSpPr txBox="1">
            <a:spLocks noGrp="1"/>
          </p:cNvSpPr>
          <p:nvPr>
            <p:ph type="subTitle" idx="1"/>
          </p:nvPr>
        </p:nvSpPr>
        <p:spPr>
          <a:xfrm>
            <a:off x="709875" y="511630"/>
            <a:ext cx="7719300" cy="4506684"/>
          </a:xfrm>
          <a:prstGeom prst="rect">
            <a:avLst/>
          </a:prstGeom>
        </p:spPr>
        <p:txBody>
          <a:bodyPr spcFirstLastPara="1" wrap="square" lIns="91425" tIns="91425" rIns="91425" bIns="91425" anchor="t" anchorCtr="0">
            <a:noAutofit/>
          </a:bodyPr>
          <a:lstStyle/>
          <a:p>
            <a:pPr marL="285750" indent="-285750">
              <a:buFont typeface="Wingdings" panose="05000000000000000000" pitchFamily="2" charset="2"/>
              <a:buChar char="v"/>
            </a:pPr>
            <a:r>
              <a:rPr lang="en-US" sz="1600" dirty="0" smtClean="0"/>
              <a:t>Begins with the history of agricultural extension which according to Jones &amp; Garforth (1997), can be traced to 1850 when Cambridge and Oxford universities began discussions on how they could serve the knowledge needs of farmers around them</a:t>
            </a:r>
          </a:p>
          <a:p>
            <a:pPr marL="0" indent="0">
              <a:buNone/>
            </a:pPr>
            <a:endParaRPr lang="en-US" sz="1600" dirty="0" smtClean="0"/>
          </a:p>
          <a:p>
            <a:pPr marL="285750" indent="-285750">
              <a:buFont typeface="Wingdings" panose="05000000000000000000" pitchFamily="2" charset="2"/>
              <a:buChar char="v"/>
            </a:pPr>
            <a:r>
              <a:rPr lang="en-US" sz="1600" dirty="0" smtClean="0"/>
              <a:t>Traces the history and advancement of the concept of Communication for Development (C4D) which has lately been integrated into development practice in the global South by the Food and Agricultural Organization (FAO, 2021) and several other development agencies</a:t>
            </a:r>
          </a:p>
          <a:p>
            <a:pPr marL="0" indent="0">
              <a:buNone/>
            </a:pPr>
            <a:endParaRPr lang="en-US" sz="1600" dirty="0" smtClean="0"/>
          </a:p>
          <a:p>
            <a:pPr marL="285750" indent="-285750">
              <a:buFont typeface="Wingdings" panose="05000000000000000000" pitchFamily="2" charset="2"/>
              <a:buChar char="v"/>
            </a:pPr>
            <a:r>
              <a:rPr lang="en-US" sz="1600" dirty="0" smtClean="0"/>
              <a:t>Explains the effect of climate change on agricultural production and research efforts to innovate more sustainable and resilient farming practices generally known as “climate-smart farming technologies”</a:t>
            </a:r>
          </a:p>
          <a:p>
            <a:pPr marL="0" indent="0">
              <a:buNone/>
            </a:pPr>
            <a:endParaRPr lang="en-US" sz="1600" dirty="0" smtClean="0"/>
          </a:p>
          <a:p>
            <a:pPr marL="285750" indent="-285750">
              <a:buFont typeface="Wingdings" panose="05000000000000000000" pitchFamily="2" charset="2"/>
              <a:buChar char="v"/>
            </a:pPr>
            <a:r>
              <a:rPr lang="en-US" sz="1600" dirty="0" smtClean="0"/>
              <a:t>Discusses the current trends of using C4D in agricultural extension work through radio platforms</a:t>
            </a:r>
          </a:p>
          <a:p>
            <a:pPr marL="0" indent="0">
              <a:buNone/>
            </a:pPr>
            <a:endParaRPr lang="en-US" sz="2400" dirty="0"/>
          </a:p>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122003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The Aim And Goal</a:t>
            </a:r>
            <a:endParaRPr lang="en-US" sz="3200" cap="none" dirty="0"/>
          </a:p>
        </p:txBody>
      </p:sp>
      <p:sp>
        <p:nvSpPr>
          <p:cNvPr id="925" name="Google Shape;925;p36"/>
          <p:cNvSpPr txBox="1">
            <a:spLocks noGrp="1"/>
          </p:cNvSpPr>
          <p:nvPr>
            <p:ph type="subTitle" idx="1"/>
          </p:nvPr>
        </p:nvSpPr>
        <p:spPr>
          <a:xfrm>
            <a:off x="709875" y="901885"/>
            <a:ext cx="2732572" cy="3580468"/>
          </a:xfrm>
          <a:prstGeom prst="rect">
            <a:avLst/>
          </a:prstGeom>
        </p:spPr>
        <p:txBody>
          <a:bodyPr spcFirstLastPara="1" wrap="square" lIns="91425" tIns="91425" rIns="91425" bIns="91425" anchor="t" anchorCtr="0">
            <a:noAutofit/>
          </a:bodyPr>
          <a:lstStyle/>
          <a:p>
            <a:pPr marL="0" lvl="0" indent="0">
              <a:spcAft>
                <a:spcPts val="1200"/>
              </a:spcAft>
              <a:buNone/>
            </a:pPr>
            <a:r>
              <a:rPr lang="en-US" sz="1600" dirty="0" smtClean="0"/>
              <a:t>The </a:t>
            </a:r>
            <a:r>
              <a:rPr lang="en-US" sz="1600" dirty="0"/>
              <a:t>aim </a:t>
            </a:r>
            <a:r>
              <a:rPr lang="en-US" sz="1600" dirty="0" smtClean="0"/>
              <a:t>is to </a:t>
            </a:r>
            <a:r>
              <a:rPr lang="en-US" sz="1600" dirty="0"/>
              <a:t>investigate ways by which information about climate-smart farming is currently being communicated to smallholder farmers in Migori, Kenya </a:t>
            </a:r>
            <a:endParaRPr lang="en-US" sz="1600" dirty="0" smtClean="0"/>
          </a:p>
          <a:p>
            <a:pPr marL="0" lvl="0" indent="0">
              <a:spcAft>
                <a:spcPts val="1200"/>
              </a:spcAft>
              <a:buNone/>
            </a:pPr>
            <a:r>
              <a:rPr lang="en-US" sz="1600" dirty="0" smtClean="0"/>
              <a:t>The </a:t>
            </a:r>
            <a:r>
              <a:rPr lang="en-US" sz="1600" dirty="0"/>
              <a:t>goal is to understand how community </a:t>
            </a:r>
            <a:r>
              <a:rPr lang="en-US" sz="1600" dirty="0" smtClean="0"/>
              <a:t>radio programmes </a:t>
            </a:r>
            <a:r>
              <a:rPr lang="en-US" sz="1600" dirty="0"/>
              <a:t>can be used to improve communication with and between farmers</a:t>
            </a:r>
          </a:p>
          <a:p>
            <a:pPr marL="0" lvl="0" indent="0">
              <a:spcAft>
                <a:spcPts val="1200"/>
              </a:spcAft>
              <a:buNone/>
            </a:pPr>
            <a:endParaRPr lang="en-US" sz="1600" dirty="0"/>
          </a:p>
          <a:p>
            <a:pPr marL="0" indent="0">
              <a:buNone/>
            </a:pPr>
            <a:endParaRPr lang="en-US" sz="2400" dirty="0"/>
          </a:p>
          <a:p>
            <a:pPr marL="0" lvl="0" indent="0" algn="l" rtl="0">
              <a:spcBef>
                <a:spcPts val="0"/>
              </a:spcBef>
              <a:spcAft>
                <a:spcPts val="0"/>
              </a:spcAft>
              <a:buNone/>
            </a:pPr>
            <a:endParaRPr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2447" y="901884"/>
            <a:ext cx="4987177" cy="3580468"/>
          </a:xfrm>
          <a:prstGeom prst="rect">
            <a:avLst/>
          </a:prstGeom>
        </p:spPr>
      </p:pic>
    </p:spTree>
    <p:extLst>
      <p:ext uri="{BB962C8B-B14F-4D97-AF65-F5344CB8AC3E}">
        <p14:creationId xmlns:p14="http://schemas.microsoft.com/office/powerpoint/2010/main" val="3628455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Research Objectives</a:t>
            </a:r>
            <a:endParaRPr lang="en-US" sz="3200" cap="none" dirty="0"/>
          </a:p>
        </p:txBody>
      </p:sp>
      <p:sp>
        <p:nvSpPr>
          <p:cNvPr id="925" name="Google Shape;925;p36"/>
          <p:cNvSpPr txBox="1">
            <a:spLocks noGrp="1"/>
          </p:cNvSpPr>
          <p:nvPr>
            <p:ph type="subTitle" idx="1"/>
          </p:nvPr>
        </p:nvSpPr>
        <p:spPr>
          <a:xfrm>
            <a:off x="709875" y="901885"/>
            <a:ext cx="3978666" cy="3580468"/>
          </a:xfrm>
          <a:prstGeom prst="rect">
            <a:avLst/>
          </a:prstGeom>
        </p:spPr>
        <p:txBody>
          <a:bodyPr spcFirstLastPara="1" wrap="square" lIns="91425" tIns="91425" rIns="91425" bIns="91425" anchor="t" anchorCtr="0">
            <a:noAutofit/>
          </a:bodyPr>
          <a:lstStyle/>
          <a:p>
            <a:pPr marL="285750" lvl="0" indent="-285750">
              <a:spcAft>
                <a:spcPts val="1200"/>
              </a:spcAft>
              <a:buFont typeface="Wingdings" panose="05000000000000000000" pitchFamily="2" charset="2"/>
              <a:buChar char="v"/>
            </a:pPr>
            <a:r>
              <a:rPr lang="en-US" sz="1600" dirty="0" smtClean="0"/>
              <a:t>Objective </a:t>
            </a:r>
            <a:r>
              <a:rPr lang="en-US" sz="1600" dirty="0"/>
              <a:t>1: investigate how information about climate-smart farming is currently transferred to smallholder farmers</a:t>
            </a:r>
          </a:p>
          <a:p>
            <a:pPr marL="285750" lvl="0" indent="-285750">
              <a:spcAft>
                <a:spcPts val="1200"/>
              </a:spcAft>
              <a:buFont typeface="Wingdings" panose="05000000000000000000" pitchFamily="2" charset="2"/>
              <a:buChar char="v"/>
            </a:pPr>
            <a:r>
              <a:rPr lang="en-US" sz="1600" dirty="0"/>
              <a:t>Objective 2: investigate how communication about climate-smart farming between farmers and agricultural experts can be improved through </a:t>
            </a:r>
            <a:r>
              <a:rPr lang="en-US" sz="1600" dirty="0" smtClean="0"/>
              <a:t>radio programmes</a:t>
            </a:r>
            <a:endParaRPr lang="en-US" sz="1600" dirty="0"/>
          </a:p>
          <a:p>
            <a:pPr marL="285750" lvl="0" indent="-285750">
              <a:spcAft>
                <a:spcPts val="1200"/>
              </a:spcAft>
              <a:buFont typeface="Wingdings" panose="05000000000000000000" pitchFamily="2" charset="2"/>
              <a:buChar char="v"/>
            </a:pPr>
            <a:r>
              <a:rPr lang="en-US" sz="1600" dirty="0"/>
              <a:t>Objective 3: explore how community radios in Migori County can improve communication about climate-smart farming</a:t>
            </a:r>
          </a:p>
          <a:p>
            <a:pPr marL="0" indent="0">
              <a:buNone/>
            </a:pPr>
            <a:endParaRPr lang="en-US" sz="2400" dirty="0"/>
          </a:p>
          <a:p>
            <a:pPr marL="0" lvl="0" indent="0" algn="l" rtl="0">
              <a:spcBef>
                <a:spcPts val="0"/>
              </a:spcBef>
              <a:spcAft>
                <a:spcPts val="0"/>
              </a:spcAft>
              <a:buNone/>
            </a:pPr>
            <a:endParaRPr sz="2400" dirty="0"/>
          </a:p>
        </p:txBody>
      </p:sp>
      <p:pic>
        <p:nvPicPr>
          <p:cNvPr id="4" name="Content Placeholder 3" descr="D:\Pictures\IMG_0534.JPG"/>
          <p:cNvPicPr>
            <a:picLocks/>
          </p:cNvPicPr>
          <p:nvPr/>
        </p:nvPicPr>
        <p:blipFill>
          <a:blip r:embed="rId3" cstate="print"/>
          <a:srcRect/>
          <a:stretch>
            <a:fillRect/>
          </a:stretch>
        </p:blipFill>
        <p:spPr bwMode="auto">
          <a:xfrm>
            <a:off x="5279571" y="1338943"/>
            <a:ext cx="3152078" cy="2351314"/>
          </a:xfrm>
          <a:prstGeom prst="rect">
            <a:avLst/>
          </a:prstGeom>
          <a:noFill/>
          <a:ln w="9525">
            <a:noFill/>
            <a:miter lim="800000"/>
            <a:headEnd/>
            <a:tailEnd/>
          </a:ln>
        </p:spPr>
      </p:pic>
    </p:spTree>
    <p:extLst>
      <p:ext uri="{BB962C8B-B14F-4D97-AF65-F5344CB8AC3E}">
        <p14:creationId xmlns:p14="http://schemas.microsoft.com/office/powerpoint/2010/main" val="2809006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Theoretical Underpinning</a:t>
            </a:r>
            <a:endParaRPr lang="en-US" sz="3200" cap="none" dirty="0"/>
          </a:p>
        </p:txBody>
      </p:sp>
      <p:sp>
        <p:nvSpPr>
          <p:cNvPr id="925" name="Google Shape;925;p36"/>
          <p:cNvSpPr txBox="1">
            <a:spLocks noGrp="1"/>
          </p:cNvSpPr>
          <p:nvPr>
            <p:ph type="subTitle" idx="1"/>
          </p:nvPr>
        </p:nvSpPr>
        <p:spPr>
          <a:xfrm>
            <a:off x="709875" y="1037499"/>
            <a:ext cx="2732572" cy="3534501"/>
          </a:xfrm>
          <a:prstGeom prst="rect">
            <a:avLst/>
          </a:prstGeom>
        </p:spPr>
        <p:txBody>
          <a:bodyPr spcFirstLastPara="1" wrap="square" lIns="91425" tIns="91425" rIns="91425" bIns="91425" anchor="t" anchorCtr="0">
            <a:noAutofit/>
          </a:bodyPr>
          <a:lstStyle/>
          <a:p>
            <a:pPr marL="0" indent="0">
              <a:buNone/>
            </a:pPr>
            <a:r>
              <a:rPr lang="en-US" sz="1600" dirty="0" smtClean="0"/>
              <a:t>The </a:t>
            </a:r>
            <a:r>
              <a:rPr lang="en-US" sz="1600" dirty="0"/>
              <a:t>research is grounded in the diffusion of innovation theory developed by E.M. Rogers in 1962. </a:t>
            </a:r>
            <a:endParaRPr lang="en-US" sz="1600" dirty="0" smtClean="0"/>
          </a:p>
          <a:p>
            <a:pPr marL="0" indent="0">
              <a:buNone/>
            </a:pPr>
            <a:endParaRPr lang="en-US" sz="1600" dirty="0" smtClean="0"/>
          </a:p>
          <a:p>
            <a:pPr marL="0" indent="0">
              <a:buNone/>
            </a:pPr>
            <a:endParaRPr lang="en-US" sz="1600" dirty="0"/>
          </a:p>
          <a:p>
            <a:pPr marL="0" indent="0">
              <a:buNone/>
            </a:pPr>
            <a:endParaRPr lang="en-US" sz="1600" dirty="0"/>
          </a:p>
          <a:p>
            <a:pPr marL="0" indent="0">
              <a:buNone/>
            </a:pPr>
            <a:r>
              <a:rPr lang="en-US" sz="1600" dirty="0" smtClean="0"/>
              <a:t>Diffusion </a:t>
            </a:r>
            <a:r>
              <a:rPr lang="en-US" sz="1600" dirty="0"/>
              <a:t>is a social process that occurs, </a:t>
            </a:r>
            <a:r>
              <a:rPr lang="en-US" sz="1600" dirty="0" smtClean="0"/>
              <a:t>for</a:t>
            </a:r>
            <a:endParaRPr lang="en-US" sz="1600" dirty="0"/>
          </a:p>
          <a:p>
            <a:pPr marL="0" lvl="0" indent="0">
              <a:buNone/>
            </a:pPr>
            <a:r>
              <a:rPr lang="en-US" sz="1600" dirty="0"/>
              <a:t>example, when food growers are learning innovative ways of farming (Dearing &amp; Cox, 2018). </a:t>
            </a:r>
            <a:endParaRPr sz="1600" dirty="0"/>
          </a:p>
        </p:txBody>
      </p:sp>
      <p:pic>
        <p:nvPicPr>
          <p:cNvPr id="1026" name="Picture 2" descr="Five Innovation Phases - 969716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2447" y="1186544"/>
            <a:ext cx="5102840" cy="3385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3937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Methodology</a:t>
            </a:r>
            <a:endParaRPr lang="en-US" sz="3200" cap="none" dirty="0"/>
          </a:p>
        </p:txBody>
      </p:sp>
      <p:sp>
        <p:nvSpPr>
          <p:cNvPr id="925" name="Google Shape;925;p36"/>
          <p:cNvSpPr txBox="1">
            <a:spLocks noGrp="1"/>
          </p:cNvSpPr>
          <p:nvPr>
            <p:ph type="subTitle" idx="1"/>
          </p:nvPr>
        </p:nvSpPr>
        <p:spPr>
          <a:xfrm>
            <a:off x="709874" y="1037499"/>
            <a:ext cx="7721775" cy="3444853"/>
          </a:xfrm>
          <a:prstGeom prst="rect">
            <a:avLst/>
          </a:prstGeom>
        </p:spPr>
        <p:txBody>
          <a:bodyPr spcFirstLastPara="1" wrap="square" lIns="91425" tIns="91425" rIns="91425" bIns="91425" anchor="t" anchorCtr="0">
            <a:noAutofit/>
          </a:bodyPr>
          <a:lstStyle/>
          <a:p>
            <a:pPr marL="285750" lvl="0" indent="-285750">
              <a:spcAft>
                <a:spcPts val="1200"/>
              </a:spcAft>
              <a:buFont typeface="Wingdings" panose="05000000000000000000" pitchFamily="2" charset="2"/>
              <a:buChar char="v"/>
            </a:pPr>
            <a:r>
              <a:rPr lang="en-US" sz="1600" dirty="0"/>
              <a:t>I will apply a </a:t>
            </a:r>
            <a:r>
              <a:rPr lang="en-US" sz="1600" b="1" dirty="0"/>
              <a:t>qualitative research approach</a:t>
            </a:r>
            <a:r>
              <a:rPr lang="en-US" sz="1600" dirty="0"/>
              <a:t> for two reasons. </a:t>
            </a:r>
            <a:endParaRPr lang="en-US" sz="1600" dirty="0" smtClean="0"/>
          </a:p>
          <a:p>
            <a:pPr marL="285750" lvl="0" indent="-285750">
              <a:spcAft>
                <a:spcPts val="1200"/>
              </a:spcAft>
              <a:buFont typeface="Wingdings" panose="05000000000000000000" pitchFamily="2" charset="2"/>
              <a:buChar char="v"/>
            </a:pPr>
            <a:r>
              <a:rPr lang="en-US" sz="1600" dirty="0" smtClean="0"/>
              <a:t>Firstly</a:t>
            </a:r>
            <a:r>
              <a:rPr lang="en-US" sz="1600" dirty="0"/>
              <a:t>, this is a case study, where I will not be concerned with numerical data, but with a deep understanding of how information about climate-smart farming technologies is currently being communicated to farmers and how this process (extension) can be made more efficient through the use of community radios in Migori, Kenya. </a:t>
            </a:r>
            <a:endParaRPr lang="en-US" sz="1600" dirty="0" smtClean="0"/>
          </a:p>
          <a:p>
            <a:pPr marL="285750" lvl="0" indent="-285750">
              <a:spcAft>
                <a:spcPts val="1200"/>
              </a:spcAft>
              <a:buFont typeface="Wingdings" panose="05000000000000000000" pitchFamily="2" charset="2"/>
              <a:buChar char="v"/>
            </a:pPr>
            <a:r>
              <a:rPr lang="en-US" sz="1600" dirty="0" smtClean="0"/>
              <a:t>Secondly</a:t>
            </a:r>
            <a:r>
              <a:rPr lang="en-US" sz="1600" dirty="0"/>
              <a:t>, I will be dealing with aspects of reality about communication of knowledge about climate-smart farming, which cannot be quantified but described in factual terms (Faria &amp; Queiros, 2017).</a:t>
            </a:r>
          </a:p>
        </p:txBody>
      </p:sp>
    </p:spTree>
    <p:extLst>
      <p:ext uri="{BB962C8B-B14F-4D97-AF65-F5344CB8AC3E}">
        <p14:creationId xmlns:p14="http://schemas.microsoft.com/office/powerpoint/2010/main" val="4107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cap="none" dirty="0" smtClean="0"/>
              <a:t>Project Partners</a:t>
            </a:r>
            <a:endParaRPr lang="en-US" sz="3200" cap="none" dirty="0"/>
          </a:p>
        </p:txBody>
      </p:sp>
      <p:sp>
        <p:nvSpPr>
          <p:cNvPr id="925" name="Google Shape;925;p36"/>
          <p:cNvSpPr txBox="1">
            <a:spLocks noGrp="1"/>
          </p:cNvSpPr>
          <p:nvPr>
            <p:ph type="subTitle" idx="1"/>
          </p:nvPr>
        </p:nvSpPr>
        <p:spPr>
          <a:xfrm>
            <a:off x="709874" y="1037499"/>
            <a:ext cx="7721775" cy="3444853"/>
          </a:xfrm>
          <a:prstGeom prst="rect">
            <a:avLst/>
          </a:prstGeom>
        </p:spPr>
        <p:txBody>
          <a:bodyPr spcFirstLastPara="1" wrap="square" lIns="91425" tIns="91425" rIns="91425" bIns="91425" anchor="t" anchorCtr="0">
            <a:noAutofit/>
          </a:bodyPr>
          <a:lstStyle/>
          <a:p>
            <a:pPr marL="285750" lvl="0" indent="-285750">
              <a:spcAft>
                <a:spcPts val="1200"/>
              </a:spcAft>
              <a:buFont typeface="Wingdings" panose="05000000000000000000" pitchFamily="2" charset="2"/>
              <a:buChar char="v"/>
            </a:pPr>
            <a:r>
              <a:rPr lang="en-US" sz="1600" dirty="0"/>
              <a:t>I will work with </a:t>
            </a:r>
            <a:r>
              <a:rPr lang="en-US" sz="1600" dirty="0" smtClean="0"/>
              <a:t>the following local organizations: </a:t>
            </a:r>
          </a:p>
          <a:p>
            <a:pPr marL="285750" lvl="0" indent="-285750">
              <a:spcAft>
                <a:spcPts val="1200"/>
              </a:spcAft>
              <a:buFont typeface="Wingdings" panose="05000000000000000000" pitchFamily="2" charset="2"/>
              <a:buChar char="v"/>
            </a:pPr>
            <a:r>
              <a:rPr lang="en-US" sz="1600" dirty="0" smtClean="0"/>
              <a:t>Radio </a:t>
            </a:r>
            <a:r>
              <a:rPr lang="en-US" sz="1600" dirty="0"/>
              <a:t>Rameny – 88.3 FM, Radio Milambo – 103.8 FM, Radio Onagi – 98.1 FM, Radio Togotane – 88.3 FM and Anyuola Radio – 107.3 FM</a:t>
            </a:r>
            <a:endParaRPr lang="en-US" sz="1600" dirty="0" smtClean="0"/>
          </a:p>
          <a:p>
            <a:pPr marL="285750" lvl="0" indent="-285750">
              <a:spcAft>
                <a:spcPts val="1200"/>
              </a:spcAft>
              <a:buFont typeface="Wingdings" panose="05000000000000000000" pitchFamily="2" charset="2"/>
              <a:buChar char="v"/>
            </a:pPr>
            <a:r>
              <a:rPr lang="en-US" sz="1600" dirty="0" smtClean="0"/>
              <a:t>Two women groups involved in subsistence farming for at least three years</a:t>
            </a:r>
          </a:p>
          <a:p>
            <a:pPr marL="285750" lvl="0" indent="-285750">
              <a:spcAft>
                <a:spcPts val="1200"/>
              </a:spcAft>
              <a:buFont typeface="Wingdings" panose="05000000000000000000" pitchFamily="2" charset="2"/>
              <a:buChar char="v"/>
            </a:pPr>
            <a:r>
              <a:rPr lang="en-US" sz="1600" dirty="0" smtClean="0"/>
              <a:t>Two youth groups involved in subsistence farming for at least three years</a:t>
            </a:r>
          </a:p>
          <a:p>
            <a:pPr marL="285750" lvl="0" indent="-285750">
              <a:spcAft>
                <a:spcPts val="1200"/>
              </a:spcAft>
              <a:buFont typeface="Wingdings" panose="05000000000000000000" pitchFamily="2" charset="2"/>
              <a:buChar char="v"/>
            </a:pPr>
            <a:r>
              <a:rPr lang="en-US" sz="1600" dirty="0" smtClean="0"/>
              <a:t>The Department of Agriculture, Fisheries and Livestock Development of the County Government of Migori</a:t>
            </a:r>
          </a:p>
          <a:p>
            <a:pPr marL="285750" lvl="0" indent="-285750">
              <a:spcAft>
                <a:spcPts val="1200"/>
              </a:spcAft>
              <a:buFont typeface="Wingdings" panose="05000000000000000000" pitchFamily="2" charset="2"/>
              <a:buChar char="v"/>
            </a:pPr>
            <a:r>
              <a:rPr lang="en-US" sz="1600" dirty="0" smtClean="0"/>
              <a:t>One Acre Fund – an agro-based NGO working with smallholder farmers in Migori County</a:t>
            </a:r>
          </a:p>
        </p:txBody>
      </p:sp>
    </p:spTree>
    <p:extLst>
      <p:ext uri="{BB962C8B-B14F-4D97-AF65-F5344CB8AC3E}">
        <p14:creationId xmlns:p14="http://schemas.microsoft.com/office/powerpoint/2010/main" val="3532311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71718"/>
            <a:ext cx="7719300" cy="59231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800" cap="none" dirty="0" smtClean="0"/>
              <a:t>What the research aims to achieve</a:t>
            </a:r>
            <a:endParaRPr lang="en-US" sz="2800" cap="none" dirty="0"/>
          </a:p>
        </p:txBody>
      </p:sp>
      <p:sp>
        <p:nvSpPr>
          <p:cNvPr id="925" name="Google Shape;925;p36"/>
          <p:cNvSpPr txBox="1">
            <a:spLocks noGrp="1"/>
          </p:cNvSpPr>
          <p:nvPr>
            <p:ph type="subTitle" idx="1"/>
          </p:nvPr>
        </p:nvSpPr>
        <p:spPr>
          <a:xfrm>
            <a:off x="709875" y="587828"/>
            <a:ext cx="7719300" cy="4343401"/>
          </a:xfrm>
          <a:prstGeom prst="rect">
            <a:avLst/>
          </a:prstGeom>
        </p:spPr>
        <p:txBody>
          <a:bodyPr spcFirstLastPara="1" wrap="square" lIns="91425" tIns="91425" rIns="91425" bIns="91425" anchor="t" anchorCtr="0">
            <a:noAutofit/>
          </a:bodyPr>
          <a:lstStyle/>
          <a:p>
            <a:pPr marL="285750" indent="-285750">
              <a:lnSpc>
                <a:spcPct val="150000"/>
              </a:lnSpc>
              <a:spcAft>
                <a:spcPts val="1200"/>
              </a:spcAft>
              <a:buFont typeface="Wingdings" panose="05000000000000000000" pitchFamily="2" charset="2"/>
              <a:buChar char="v"/>
            </a:pPr>
            <a:r>
              <a:rPr lang="en-US" sz="1600" dirty="0" smtClean="0"/>
              <a:t>Redefine the role of community radio in Migori, Kenya</a:t>
            </a:r>
          </a:p>
          <a:p>
            <a:pPr marL="285750" indent="-285750">
              <a:lnSpc>
                <a:spcPct val="150000"/>
              </a:lnSpc>
              <a:spcAft>
                <a:spcPts val="1200"/>
              </a:spcAft>
              <a:buFont typeface="Wingdings" panose="05000000000000000000" pitchFamily="2" charset="2"/>
              <a:buChar char="v"/>
            </a:pPr>
            <a:r>
              <a:rPr lang="en-US" sz="1600" dirty="0" smtClean="0"/>
              <a:t>Make agricultural research and expert opinions more accessible to smallholder farmers through radio platforms</a:t>
            </a:r>
          </a:p>
          <a:p>
            <a:pPr marL="285750" indent="-285750">
              <a:lnSpc>
                <a:spcPct val="150000"/>
              </a:lnSpc>
              <a:spcAft>
                <a:spcPts val="1200"/>
              </a:spcAft>
              <a:buFont typeface="Wingdings" panose="05000000000000000000" pitchFamily="2" charset="2"/>
              <a:buChar char="v"/>
            </a:pPr>
            <a:r>
              <a:rPr lang="en-US" sz="1600" dirty="0" smtClean="0"/>
              <a:t>Make the process of learning about climate-smart farming more engaging and participatory</a:t>
            </a:r>
          </a:p>
          <a:p>
            <a:pPr marL="285750" indent="-285750">
              <a:lnSpc>
                <a:spcPct val="150000"/>
              </a:lnSpc>
              <a:spcAft>
                <a:spcPts val="1200"/>
              </a:spcAft>
              <a:buFont typeface="Wingdings" panose="05000000000000000000" pitchFamily="2" charset="2"/>
              <a:buChar char="v"/>
            </a:pPr>
            <a:r>
              <a:rPr lang="en-US" sz="1600" dirty="0" smtClean="0"/>
              <a:t>Amplify Indigenous voices in scientific debates and conversations about climate-smart farming</a:t>
            </a:r>
            <a:endParaRPr lang="en-US" sz="1600" dirty="0"/>
          </a:p>
          <a:p>
            <a:pPr marL="285750" indent="-285750">
              <a:spcAft>
                <a:spcPts val="1200"/>
              </a:spcAft>
              <a:buFont typeface="Wingdings" panose="05000000000000000000" pitchFamily="2" charset="2"/>
              <a:buChar char="v"/>
            </a:pPr>
            <a:endParaRPr lang="en-US" sz="1600" dirty="0"/>
          </a:p>
          <a:p>
            <a:pPr marL="285750" lvl="0" indent="-285750">
              <a:spcAft>
                <a:spcPts val="1200"/>
              </a:spcAft>
              <a:buFont typeface="Wingdings" panose="05000000000000000000" pitchFamily="2" charset="2"/>
              <a:buChar char="v"/>
            </a:pPr>
            <a:endParaRPr lang="en-US" sz="1600" dirty="0" smtClean="0"/>
          </a:p>
          <a:p>
            <a:pPr marL="285750" lvl="0" indent="-285750">
              <a:spcAft>
                <a:spcPts val="1200"/>
              </a:spcAft>
              <a:buFont typeface="Wingdings" panose="05000000000000000000" pitchFamily="2" charset="2"/>
              <a:buChar char="v"/>
            </a:pPr>
            <a:endParaRPr lang="en-US" sz="1600" dirty="0"/>
          </a:p>
          <a:p>
            <a:pPr marL="0" lvl="0" indent="0">
              <a:spcAft>
                <a:spcPts val="1200"/>
              </a:spcAft>
              <a:buNone/>
            </a:pPr>
            <a:endParaRPr lang="en-US" sz="1600" dirty="0"/>
          </a:p>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2616110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6"/>
          <p:cNvSpPr txBox="1">
            <a:spLocks noGrp="1"/>
          </p:cNvSpPr>
          <p:nvPr>
            <p:ph type="title"/>
          </p:nvPr>
        </p:nvSpPr>
        <p:spPr>
          <a:xfrm>
            <a:off x="712350" y="1121229"/>
            <a:ext cx="7719300" cy="90351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smtClean="0"/>
              <a:t>THANK YOU</a:t>
            </a:r>
            <a:endParaRPr sz="3200" dirty="0"/>
          </a:p>
        </p:txBody>
      </p:sp>
      <p:sp>
        <p:nvSpPr>
          <p:cNvPr id="925" name="Google Shape;925;p36"/>
          <p:cNvSpPr txBox="1">
            <a:spLocks noGrp="1"/>
          </p:cNvSpPr>
          <p:nvPr>
            <p:ph type="subTitle" idx="1"/>
          </p:nvPr>
        </p:nvSpPr>
        <p:spPr>
          <a:xfrm>
            <a:off x="709875" y="1523999"/>
            <a:ext cx="7719300" cy="2471057"/>
          </a:xfrm>
          <a:prstGeom prst="rect">
            <a:avLst/>
          </a:prstGeom>
        </p:spPr>
        <p:txBody>
          <a:bodyPr spcFirstLastPara="1" wrap="square" lIns="91425" tIns="91425" rIns="91425" bIns="91425" anchor="t" anchorCtr="0">
            <a:noAutofit/>
          </a:bodyPr>
          <a:lstStyle/>
          <a:p>
            <a:pPr marL="0" lvl="0" indent="0">
              <a:spcAft>
                <a:spcPts val="1200"/>
              </a:spcAft>
              <a:buNone/>
            </a:pPr>
            <a:endParaRPr lang="en-US" sz="2400" dirty="0"/>
          </a:p>
          <a:p>
            <a:pPr marL="0" lvl="0" indent="0">
              <a:spcAft>
                <a:spcPts val="1200"/>
              </a:spcAft>
              <a:buNone/>
            </a:pPr>
            <a:endParaRPr lang="en-US" sz="1600" dirty="0"/>
          </a:p>
          <a:p>
            <a:pPr marL="0" lvl="0" indent="0" algn="l" rtl="0">
              <a:spcBef>
                <a:spcPts val="0"/>
              </a:spcBef>
              <a:spcAft>
                <a:spcPts val="0"/>
              </a:spcAft>
              <a:buNone/>
            </a:pPr>
            <a:endParaRPr sz="2400" dirty="0"/>
          </a:p>
        </p:txBody>
      </p:sp>
      <p:sp>
        <p:nvSpPr>
          <p:cNvPr id="4" name="Google Shape;2571;p69"/>
          <p:cNvSpPr txBox="1">
            <a:spLocks/>
          </p:cNvSpPr>
          <p:nvPr/>
        </p:nvSpPr>
        <p:spPr>
          <a:xfrm>
            <a:off x="714849" y="2124928"/>
            <a:ext cx="7714325" cy="1450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lt1"/>
              </a:buClr>
              <a:buSzPts val="1300"/>
              <a:buFont typeface="Palanquin"/>
              <a:buAutoNum type="arabicPeriod"/>
              <a:defRPr sz="1300" b="0" i="0" u="none" strike="noStrike" cap="none">
                <a:solidFill>
                  <a:schemeClr val="lt1"/>
                </a:solidFill>
                <a:latin typeface="Palanquin"/>
                <a:ea typeface="Palanquin"/>
                <a:cs typeface="Palanquin"/>
                <a:sym typeface="Palanquin"/>
              </a:defRPr>
            </a:lvl1pPr>
            <a:lvl2pPr marL="914400" marR="0" lvl="1"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2pPr>
            <a:lvl3pPr marL="1371600" marR="0" lvl="2"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3pPr>
            <a:lvl4pPr marL="1828800" marR="0" lvl="3" indent="-330200" algn="l" rtl="0">
              <a:lnSpc>
                <a:spcPct val="115000"/>
              </a:lnSpc>
              <a:spcBef>
                <a:spcPts val="0"/>
              </a:spcBef>
              <a:spcAft>
                <a:spcPts val="0"/>
              </a:spcAft>
              <a:buClr>
                <a:schemeClr val="lt1"/>
              </a:buClr>
              <a:buSzPts val="1600"/>
              <a:buFont typeface="Palanquin"/>
              <a:buAutoNum type="arabicPeriod"/>
              <a:defRPr sz="1600" b="0" i="0" u="none" strike="noStrike" cap="none">
                <a:solidFill>
                  <a:schemeClr val="lt1"/>
                </a:solidFill>
                <a:latin typeface="Palanquin"/>
                <a:ea typeface="Palanquin"/>
                <a:cs typeface="Palanquin"/>
                <a:sym typeface="Palanquin"/>
              </a:defRPr>
            </a:lvl4pPr>
            <a:lvl5pPr marL="2286000" marR="0" lvl="4"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5pPr>
            <a:lvl6pPr marL="2743200" marR="0" lvl="5"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6pPr>
            <a:lvl7pPr marL="3200400" marR="0" lvl="6" indent="-330200" algn="l" rtl="0">
              <a:lnSpc>
                <a:spcPct val="115000"/>
              </a:lnSpc>
              <a:spcBef>
                <a:spcPts val="0"/>
              </a:spcBef>
              <a:spcAft>
                <a:spcPts val="0"/>
              </a:spcAft>
              <a:buClr>
                <a:schemeClr val="lt1"/>
              </a:buClr>
              <a:buSzPts val="1600"/>
              <a:buFont typeface="Palanquin"/>
              <a:buAutoNum type="arabicPeriod"/>
              <a:defRPr sz="1600" b="0" i="0" u="none" strike="noStrike" cap="none">
                <a:solidFill>
                  <a:schemeClr val="lt1"/>
                </a:solidFill>
                <a:latin typeface="Palanquin"/>
                <a:ea typeface="Palanquin"/>
                <a:cs typeface="Palanquin"/>
                <a:sym typeface="Palanquin"/>
              </a:defRPr>
            </a:lvl7pPr>
            <a:lvl8pPr marL="3657600" marR="0" lvl="7" indent="-330200" algn="l" rtl="0">
              <a:lnSpc>
                <a:spcPct val="115000"/>
              </a:lnSpc>
              <a:spcBef>
                <a:spcPts val="0"/>
              </a:spcBef>
              <a:spcAft>
                <a:spcPts val="0"/>
              </a:spcAft>
              <a:buClr>
                <a:schemeClr val="lt1"/>
              </a:buClr>
              <a:buSzPts val="1600"/>
              <a:buFont typeface="Palanquin"/>
              <a:buAutoNum type="alphaLcPeriod"/>
              <a:defRPr sz="1600" b="0" i="0" u="none" strike="noStrike" cap="none">
                <a:solidFill>
                  <a:schemeClr val="lt1"/>
                </a:solidFill>
                <a:latin typeface="Palanquin"/>
                <a:ea typeface="Palanquin"/>
                <a:cs typeface="Palanquin"/>
                <a:sym typeface="Palanquin"/>
              </a:defRPr>
            </a:lvl8pPr>
            <a:lvl9pPr marL="4114800" marR="0" lvl="8" indent="-330200" algn="l" rtl="0">
              <a:lnSpc>
                <a:spcPct val="115000"/>
              </a:lnSpc>
              <a:spcBef>
                <a:spcPts val="0"/>
              </a:spcBef>
              <a:spcAft>
                <a:spcPts val="0"/>
              </a:spcAft>
              <a:buClr>
                <a:schemeClr val="lt1"/>
              </a:buClr>
              <a:buSzPts val="1600"/>
              <a:buFont typeface="Palanquin"/>
              <a:buAutoNum type="romanLcPeriod"/>
              <a:defRPr sz="1600" b="0" i="0" u="none" strike="noStrike" cap="none">
                <a:solidFill>
                  <a:schemeClr val="lt1"/>
                </a:solidFill>
                <a:latin typeface="Palanquin"/>
                <a:ea typeface="Palanquin"/>
                <a:cs typeface="Palanquin"/>
                <a:sym typeface="Palanquin"/>
              </a:defRPr>
            </a:lvl9pPr>
          </a:lstStyle>
          <a:p>
            <a:pPr marL="0" indent="0" algn="ctr">
              <a:buFont typeface="Palanquin"/>
              <a:buNone/>
            </a:pPr>
            <a:r>
              <a:rPr lang="en-US" sz="4400" dirty="0" smtClean="0"/>
              <a:t>Please do you have any questions? </a:t>
            </a:r>
          </a:p>
          <a:p>
            <a:pPr marL="0" indent="0">
              <a:spcBef>
                <a:spcPts val="1200"/>
              </a:spcBef>
              <a:buFont typeface="Palanquin"/>
              <a:buNone/>
            </a:pPr>
            <a:endParaRPr lang="en-US" dirty="0" smtClean="0"/>
          </a:p>
          <a:p>
            <a:pPr marL="0" indent="0">
              <a:spcBef>
                <a:spcPts val="1200"/>
              </a:spcBef>
              <a:spcAft>
                <a:spcPts val="1200"/>
              </a:spcAft>
              <a:buFont typeface="Palanquin"/>
              <a:buNone/>
            </a:pPr>
            <a:endParaRPr lang="en-US" dirty="0"/>
          </a:p>
        </p:txBody>
      </p:sp>
    </p:spTree>
    <p:extLst>
      <p:ext uri="{BB962C8B-B14F-4D97-AF65-F5344CB8AC3E}">
        <p14:creationId xmlns:p14="http://schemas.microsoft.com/office/powerpoint/2010/main" val="4632067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1316</TotalTime>
  <Words>825</Words>
  <Application>Microsoft Office PowerPoint</Application>
  <PresentationFormat>On-screen Show (16:9)</PresentationFormat>
  <Paragraphs>77</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Bookman Old Style</vt:lpstr>
      <vt:lpstr>Londrina Solid</vt:lpstr>
      <vt:lpstr>Palanquin</vt:lpstr>
      <vt:lpstr>Rockwell</vt:lpstr>
      <vt:lpstr>Verdana</vt:lpstr>
      <vt:lpstr>Wingdings</vt:lpstr>
      <vt:lpstr>Damask</vt:lpstr>
      <vt:lpstr>The Use of Radio Programmes to Promote Adoption of Climate-Smart Farming Technologies In Kenya. The Case of Migori County</vt:lpstr>
      <vt:lpstr>Presentation Outline</vt:lpstr>
      <vt:lpstr>PowerPoint Presentation</vt:lpstr>
      <vt:lpstr>The Background Chapter</vt:lpstr>
      <vt:lpstr>The Key Challenges In Migori</vt:lpstr>
      <vt:lpstr>The Literature Review Chapter</vt:lpstr>
      <vt:lpstr>The Aim And Goal</vt:lpstr>
      <vt:lpstr>Research Objectives</vt:lpstr>
      <vt:lpstr>Theoretical Underpinning</vt:lpstr>
      <vt:lpstr>Methodology</vt:lpstr>
      <vt:lpstr>Project Partners</vt:lpstr>
      <vt:lpstr>What the research aims to achieve</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FOOD</dc:title>
  <dc:creator>Mac'Ouma</dc:creator>
  <cp:lastModifiedBy>Mac'Ouma</cp:lastModifiedBy>
  <cp:revision>68</cp:revision>
  <dcterms:modified xsi:type="dcterms:W3CDTF">2022-03-18T05:41:03Z</dcterms:modified>
</cp:coreProperties>
</file>